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65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724109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724109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724109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724109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12192000" y="0"/>
                </a:moveTo>
                <a:lnTo>
                  <a:pt x="0" y="0"/>
                </a:lnTo>
                <a:lnTo>
                  <a:pt x="0" y="457199"/>
                </a:lnTo>
                <a:lnTo>
                  <a:pt x="12192000" y="4571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BD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12192000" y="0"/>
                </a:moveTo>
                <a:lnTo>
                  <a:pt x="0" y="0"/>
                </a:lnTo>
                <a:lnTo>
                  <a:pt x="0" y="67055"/>
                </a:lnTo>
                <a:lnTo>
                  <a:pt x="12192000" y="67055"/>
                </a:lnTo>
                <a:lnTo>
                  <a:pt x="12192000" y="0"/>
                </a:lnTo>
                <a:close/>
              </a:path>
            </a:pathLst>
          </a:custGeom>
          <a:solidFill>
            <a:srgbClr val="E382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29767" y="442341"/>
            <a:ext cx="10532465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724109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9965" y="1656207"/>
            <a:ext cx="10912475" cy="4283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e.rukobr.ru/npd-doc?npmid=99&amp;npid=351825406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12192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12189460" cy="457200"/>
            </a:xfrm>
            <a:custGeom>
              <a:avLst/>
              <a:gdLst/>
              <a:ahLst/>
              <a:cxnLst/>
              <a:rect l="l" t="t" r="r" b="b"/>
              <a:pathLst>
                <a:path w="12189460" h="457200">
                  <a:moveTo>
                    <a:pt x="12188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12188952" y="45719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BD57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12189460" cy="64135"/>
            </a:xfrm>
            <a:custGeom>
              <a:avLst/>
              <a:gdLst/>
              <a:ahLst/>
              <a:cxnLst/>
              <a:rect l="l" t="t" r="r" b="b"/>
              <a:pathLst>
                <a:path w="12189460" h="64135">
                  <a:moveTo>
                    <a:pt x="12188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12188952" y="64007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E382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0" y="-36946"/>
            <a:ext cx="12192000" cy="6334125"/>
            <a:chOff x="0" y="0"/>
            <a:chExt cx="12192000" cy="6334125"/>
          </a:xfrm>
        </p:grpSpPr>
        <p:sp>
          <p:nvSpPr>
            <p:cNvPr id="6" name="object 6"/>
            <p:cNvSpPr/>
            <p:nvPr/>
          </p:nvSpPr>
          <p:spPr>
            <a:xfrm>
              <a:off x="1207007" y="4343400"/>
              <a:ext cx="9875520" cy="0"/>
            </a:xfrm>
            <a:custGeom>
              <a:avLst/>
              <a:gdLst/>
              <a:ahLst/>
              <a:cxnLst/>
              <a:rect l="l" t="t" r="r" b="b"/>
              <a:pathLst>
                <a:path w="9875520">
                  <a:moveTo>
                    <a:pt x="0" y="0"/>
                  </a:moveTo>
                  <a:lnTo>
                    <a:pt x="9875520" y="0"/>
                  </a:lnTo>
                </a:path>
              </a:pathLst>
            </a:custGeom>
            <a:ln w="6350">
              <a:solidFill>
                <a:srgbClr val="7F7F7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333744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4724400" y="5482051"/>
            <a:ext cx="690334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75155" algn="l"/>
              </a:tabLst>
            </a:pPr>
            <a:r>
              <a:rPr lang="ru-RU" sz="1100" spc="125" dirty="0" smtClean="0">
                <a:solidFill>
                  <a:srgbClr val="A7A5A7"/>
                </a:solidFill>
                <a:latin typeface="Arial Black"/>
                <a:cs typeface="Arial Black"/>
              </a:rPr>
              <a:t>МКУ «Управление образования Кировградского городского округа» 2023</a:t>
            </a:r>
            <a:endParaRPr sz="11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2900" y="321563"/>
            <a:ext cx="11470005" cy="1917700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387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5"/>
              </a:spcBef>
            </a:pPr>
            <a:endParaRPr sz="2000">
              <a:latin typeface="Times New Roman"/>
              <a:cs typeface="Times New Roman"/>
            </a:endParaRPr>
          </a:p>
          <a:p>
            <a:pPr marR="76835" algn="ctr">
              <a:lnSpc>
                <a:spcPct val="100000"/>
              </a:lnSpc>
            </a:pP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Проект</a:t>
            </a:r>
            <a:r>
              <a:rPr sz="2000" spc="-5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«Школа</a:t>
            </a:r>
            <a:r>
              <a:rPr sz="2000" spc="-3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Минпросвещения</a:t>
            </a:r>
            <a:r>
              <a:rPr sz="2000" spc="-6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724109"/>
                </a:solidFill>
                <a:latin typeface="Arial Black"/>
                <a:cs typeface="Arial Black"/>
              </a:rPr>
              <a:t>России»</a:t>
            </a:r>
            <a:endParaRPr sz="20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предполагает</a:t>
            </a:r>
            <a:r>
              <a:rPr sz="2000" spc="-5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создание</a:t>
            </a:r>
            <a:r>
              <a:rPr sz="2000" spc="-7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эталонной</a:t>
            </a:r>
            <a:r>
              <a:rPr sz="2000" spc="-6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модели</a:t>
            </a:r>
            <a:r>
              <a:rPr sz="2000" spc="-7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724109"/>
                </a:solidFill>
                <a:latin typeface="Arial Black"/>
                <a:cs typeface="Arial Black"/>
              </a:rPr>
              <a:t>школы.</a:t>
            </a:r>
            <a:endParaRPr sz="20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Реализация</a:t>
            </a:r>
            <a:r>
              <a:rPr sz="2000" spc="-5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такой</a:t>
            </a:r>
            <a:r>
              <a:rPr sz="2000" spc="-5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модели</a:t>
            </a:r>
            <a:r>
              <a:rPr sz="2000" spc="-5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должна</a:t>
            </a:r>
            <a:r>
              <a:rPr sz="2000" spc="-6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обеспечить</a:t>
            </a:r>
            <a:r>
              <a:rPr sz="2000" spc="-5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доступность</a:t>
            </a:r>
            <a:r>
              <a:rPr sz="2000" spc="-5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724109"/>
                </a:solidFill>
                <a:latin typeface="Arial Black"/>
                <a:cs typeface="Arial Black"/>
              </a:rPr>
              <a:t>качественного</a:t>
            </a:r>
            <a:endParaRPr sz="2000">
              <a:latin typeface="Arial Black"/>
              <a:cs typeface="Arial Black"/>
            </a:endParaRPr>
          </a:p>
          <a:p>
            <a:pPr marR="79375" algn="ctr">
              <a:lnSpc>
                <a:spcPct val="100000"/>
              </a:lnSpc>
              <a:spcBef>
                <a:spcPts val="15"/>
              </a:spcBef>
            </a:pPr>
            <a:r>
              <a:rPr sz="1800" dirty="0">
                <a:solidFill>
                  <a:srgbClr val="724109"/>
                </a:solidFill>
                <a:latin typeface="Arial Black"/>
                <a:cs typeface="Arial Black"/>
              </a:rPr>
              <a:t>образования</a:t>
            </a:r>
            <a:r>
              <a:rPr sz="1800" spc="1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и</a:t>
            </a:r>
            <a:r>
              <a:rPr sz="2000" spc="-7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предоставить</a:t>
            </a:r>
            <a:r>
              <a:rPr sz="2000" spc="-7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всем</a:t>
            </a:r>
            <a:r>
              <a:rPr sz="2000" spc="-8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обучающихся</a:t>
            </a:r>
            <a:r>
              <a:rPr sz="2000" spc="-6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724109"/>
                </a:solidFill>
                <a:latin typeface="Arial Black"/>
                <a:cs typeface="Arial Black"/>
              </a:rPr>
              <a:t>равные</a:t>
            </a:r>
            <a:r>
              <a:rPr sz="2000" spc="-8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724109"/>
                </a:solidFill>
                <a:latin typeface="Arial Black"/>
                <a:cs typeface="Arial Black"/>
              </a:rPr>
              <a:t>возможности.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2932" y="2635123"/>
            <a:ext cx="10542905" cy="311340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  <a:spcBef>
                <a:spcPts val="430"/>
              </a:spcBef>
            </a:pPr>
            <a:r>
              <a:rPr sz="2800" dirty="0">
                <a:latin typeface="Calibri"/>
                <a:cs typeface="Calibri"/>
              </a:rPr>
              <a:t>В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соответствии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с</a:t>
            </a:r>
            <a:r>
              <a:rPr sz="2800" spc="6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разработанной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концепцией</a:t>
            </a:r>
            <a:r>
              <a:rPr sz="2800" spc="6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в</a:t>
            </a:r>
            <a:r>
              <a:rPr sz="2800" spc="6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развитии</a:t>
            </a:r>
            <a:r>
              <a:rPr sz="2800" spc="6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единого </a:t>
            </a:r>
            <a:r>
              <a:rPr sz="2800" dirty="0">
                <a:latin typeface="Calibri"/>
                <a:cs typeface="Calibri"/>
              </a:rPr>
              <a:t>образовательного</a:t>
            </a:r>
            <a:r>
              <a:rPr sz="2800" spc="21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пространства</a:t>
            </a:r>
            <a:r>
              <a:rPr sz="2800" spc="225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выделяются</a:t>
            </a:r>
            <a:r>
              <a:rPr sz="2800" spc="220" dirty="0">
                <a:latin typeface="Calibri"/>
                <a:cs typeface="Calibri"/>
              </a:rPr>
              <a:t>  </a:t>
            </a:r>
            <a:r>
              <a:rPr sz="2800" dirty="0">
                <a:latin typeface="Calibri"/>
                <a:cs typeface="Calibri"/>
              </a:rPr>
              <a:t>пять</a:t>
            </a:r>
            <a:r>
              <a:rPr sz="2800" spc="215" dirty="0">
                <a:latin typeface="Calibri"/>
                <a:cs typeface="Calibri"/>
              </a:rPr>
              <a:t>  </a:t>
            </a:r>
            <a:r>
              <a:rPr sz="2800" spc="-10" dirty="0">
                <a:latin typeface="Calibri"/>
                <a:cs typeface="Calibri"/>
              </a:rPr>
              <a:t>магистральных направлений.</a:t>
            </a:r>
            <a:endParaRPr sz="2800">
              <a:latin typeface="Calibri"/>
              <a:cs typeface="Calibri"/>
            </a:endParaRPr>
          </a:p>
          <a:p>
            <a:pPr marL="12700" marR="6350" algn="just">
              <a:lnSpc>
                <a:spcPts val="3020"/>
              </a:lnSpc>
              <a:spcBef>
                <a:spcPts val="1450"/>
              </a:spcBef>
            </a:pPr>
            <a:r>
              <a:rPr sz="2800" dirty="0">
                <a:latin typeface="Calibri"/>
                <a:cs typeface="Calibri"/>
              </a:rPr>
              <a:t>В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центре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каждого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из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них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стоит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ученик: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знание,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здоровье,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творчество, </a:t>
            </a:r>
            <a:r>
              <a:rPr sz="2800" dirty="0">
                <a:latin typeface="Calibri"/>
                <a:cs typeface="Calibri"/>
              </a:rPr>
              <a:t>воспитание,</a:t>
            </a:r>
            <a:r>
              <a:rPr sz="2800" spc="-1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профориентация.</a:t>
            </a:r>
            <a:endParaRPr sz="2800">
              <a:latin typeface="Calibri"/>
              <a:cs typeface="Calibri"/>
            </a:endParaRPr>
          </a:p>
          <a:p>
            <a:pPr marL="12700" marR="6350" algn="just">
              <a:lnSpc>
                <a:spcPts val="3020"/>
              </a:lnSpc>
              <a:spcBef>
                <a:spcPts val="1420"/>
              </a:spcBef>
            </a:pPr>
            <a:r>
              <a:rPr sz="2800" dirty="0">
                <a:latin typeface="Calibri"/>
                <a:cs typeface="Calibri"/>
              </a:rPr>
              <a:t>Эти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направления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дополняются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ещё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тремя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составляющими: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учитель, школьный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климат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и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образовательная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среда.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87044" y="1367129"/>
            <a:ext cx="8648065" cy="4746171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59385" indent="-146685">
              <a:lnSpc>
                <a:spcPct val="100000"/>
              </a:lnSpc>
              <a:spcBef>
                <a:spcPts val="89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Единые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примерные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рабочие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программы,</a:t>
            </a:r>
            <a:r>
              <a:rPr sz="1700" spc="-7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единое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календарно-тематическое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планирование.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Единые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20" dirty="0">
                <a:latin typeface="Calibri"/>
                <a:cs typeface="Calibri"/>
              </a:rPr>
              <a:t>подходы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к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составлению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расписания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уроков.</a:t>
            </a:r>
            <a:endParaRPr sz="1700" dirty="0">
              <a:latin typeface="Calibri"/>
              <a:cs typeface="Calibri"/>
            </a:endParaRPr>
          </a:p>
          <a:p>
            <a:pPr marL="160020" indent="-147320">
              <a:lnSpc>
                <a:spcPct val="100000"/>
              </a:lnSpc>
              <a:spcBef>
                <a:spcPts val="795"/>
              </a:spcBef>
              <a:buClr>
                <a:srgbClr val="E38211"/>
              </a:buClr>
              <a:buFont typeface="Wingdings"/>
              <a:buChar char=""/>
              <a:tabLst>
                <a:tab pos="160020" algn="l"/>
              </a:tabLst>
            </a:pPr>
            <a:r>
              <a:rPr sz="1700" dirty="0">
                <a:latin typeface="Calibri"/>
                <a:cs typeface="Calibri"/>
              </a:rPr>
              <a:t>Объективная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внутришкольная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система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оценивания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(в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том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числе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ВПР).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8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Единые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рекомендации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по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контрольным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работам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и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домашним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заданиям.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5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Единая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линейка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учебников.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Примерные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 err="1">
                <a:latin typeface="Calibri"/>
                <a:cs typeface="Calibri"/>
              </a:rPr>
              <a:t>углубленные</a:t>
            </a:r>
            <a:r>
              <a:rPr sz="1700" spc="-10" dirty="0">
                <a:latin typeface="Calibri"/>
                <a:cs typeface="Calibri"/>
              </a:rPr>
              <a:t> </a:t>
            </a:r>
            <a:r>
              <a:rPr sz="1700" dirty="0" err="1" smtClean="0">
                <a:latin typeface="Calibri"/>
                <a:cs typeface="Calibri"/>
              </a:rPr>
              <a:t>программы</a:t>
            </a:r>
            <a:r>
              <a:rPr sz="1700" spc="-10" dirty="0" smtClean="0">
                <a:latin typeface="Calibri"/>
                <a:cs typeface="Calibri"/>
              </a:rPr>
              <a:t>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8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Внеурочная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деятельность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(10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часов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рекомендованных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курсов).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5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Проектная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и</a:t>
            </a:r>
            <a:r>
              <a:rPr sz="1700" spc="-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исследовательская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деятельность.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Сетевая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форма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обучения.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80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spc="-10" dirty="0">
                <a:latin typeface="Calibri"/>
                <a:cs typeface="Calibri"/>
              </a:rPr>
              <a:t>Наставничество</a:t>
            </a:r>
            <a:r>
              <a:rPr sz="1700" spc="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(поддержка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молодых</a:t>
            </a:r>
            <a:r>
              <a:rPr sz="1700" spc="-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учителей).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5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dirty="0">
                <a:latin typeface="Calibri"/>
                <a:cs typeface="Calibri"/>
              </a:rPr>
              <a:t>Специалисты</a:t>
            </a:r>
            <a:r>
              <a:rPr sz="1700" spc="-20" dirty="0">
                <a:latin typeface="Calibri"/>
                <a:cs typeface="Calibri"/>
              </a:rPr>
              <a:t> (психолог,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мед.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сестра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и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др.).</a:t>
            </a:r>
            <a:endParaRPr sz="1700" dirty="0">
              <a:latin typeface="Calibri"/>
              <a:cs typeface="Calibri"/>
            </a:endParaRPr>
          </a:p>
          <a:p>
            <a:pPr marL="159385" indent="-146685">
              <a:lnSpc>
                <a:spcPct val="100000"/>
              </a:lnSpc>
              <a:spcBef>
                <a:spcPts val="795"/>
              </a:spcBef>
              <a:buClr>
                <a:srgbClr val="E38211"/>
              </a:buClr>
              <a:buFont typeface="Wingdings"/>
              <a:buChar char=""/>
              <a:tabLst>
                <a:tab pos="159385" algn="l"/>
              </a:tabLst>
            </a:pPr>
            <a:r>
              <a:rPr sz="1700" spc="-10" dirty="0">
                <a:latin typeface="Calibri"/>
                <a:cs typeface="Calibri"/>
              </a:rPr>
              <a:t>Методическая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служба.</a:t>
            </a:r>
            <a:endParaRPr sz="17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  <a:buClr>
                <a:srgbClr val="E38211"/>
              </a:buClr>
              <a:tabLst>
                <a:tab pos="159385" algn="l"/>
              </a:tabLst>
            </a:pPr>
            <a:endParaRPr sz="17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0623" y="256031"/>
            <a:ext cx="11470005" cy="99250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0985" rIns="0" bIns="0" rtlCol="0">
            <a:spAutoFit/>
          </a:bodyPr>
          <a:lstStyle/>
          <a:p>
            <a:pPr marR="84455" algn="ctr">
              <a:lnSpc>
                <a:spcPct val="100000"/>
              </a:lnSpc>
              <a:spcBef>
                <a:spcPts val="2055"/>
              </a:spcBef>
            </a:pPr>
            <a:r>
              <a:rPr dirty="0"/>
              <a:t>Знание:</a:t>
            </a:r>
            <a:r>
              <a:rPr spc="-25" dirty="0"/>
              <a:t> </a:t>
            </a:r>
            <a:r>
              <a:rPr dirty="0"/>
              <a:t>качество</a:t>
            </a:r>
            <a:r>
              <a:rPr spc="-30" dirty="0"/>
              <a:t> </a:t>
            </a:r>
            <a:r>
              <a:rPr dirty="0"/>
              <a:t>и</a:t>
            </a:r>
            <a:r>
              <a:rPr spc="-50" dirty="0"/>
              <a:t> </a:t>
            </a:r>
            <a:r>
              <a:rPr spc="-10" dirty="0"/>
              <a:t>объективность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8440" y="3369564"/>
            <a:ext cx="2809847" cy="2316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7814" y="1216508"/>
            <a:ext cx="5217160" cy="3860031"/>
          </a:xfrm>
          <a:prstGeom prst="rect">
            <a:avLst/>
          </a:prstGeom>
        </p:spPr>
        <p:txBody>
          <a:bodyPr vert="horz" wrap="square" lIns="0" tIns="190500" rIns="0" bIns="0" rtlCol="0">
            <a:spAutoFit/>
          </a:bodyPr>
          <a:lstStyle/>
          <a:p>
            <a:pPr marL="184150" indent="-171450">
              <a:lnSpc>
                <a:spcPct val="100000"/>
              </a:lnSpc>
              <a:spcBef>
                <a:spcPts val="1500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Рабочая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программа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воспитания.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Календарный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план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воспитательной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работы.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139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Советник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по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воспитанию</a:t>
            </a:r>
            <a:r>
              <a:rPr sz="2000" spc="-10" dirty="0" smtClean="0">
                <a:latin typeface="Calibri"/>
                <a:cs typeface="Calibri"/>
              </a:rPr>
              <a:t>.</a:t>
            </a:r>
            <a:endParaRPr sz="2000" dirty="0" smtClean="0">
              <a:latin typeface="Calibri"/>
              <a:cs typeface="Calibri"/>
            </a:endParaRPr>
          </a:p>
          <a:p>
            <a:pPr marL="103505" marR="5080" indent="-91440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Wingdings"/>
              <a:buChar char=""/>
              <a:tabLst>
                <a:tab pos="103505" algn="l"/>
                <a:tab pos="185420" algn="l"/>
                <a:tab pos="1162685" algn="l"/>
                <a:tab pos="2254250" algn="l"/>
                <a:tab pos="2518410" algn="l"/>
                <a:tab pos="3409950" algn="l"/>
                <a:tab pos="3663950" algn="l"/>
              </a:tabLst>
            </a:pPr>
            <a:r>
              <a:rPr sz="2000" spc="-10" dirty="0">
                <a:latin typeface="Calibri"/>
                <a:cs typeface="Calibri"/>
              </a:rPr>
              <a:t>	Единые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подходы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к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работе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с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родительским </a:t>
            </a:r>
            <a:r>
              <a:rPr sz="2000" spc="-10" dirty="0">
                <a:latin typeface="Calibri"/>
                <a:cs typeface="Calibri"/>
              </a:rPr>
              <a:t>сообществом.</a:t>
            </a:r>
            <a:endParaRPr sz="2000" dirty="0">
              <a:latin typeface="Calibri"/>
              <a:cs typeface="Calibri"/>
            </a:endParaRPr>
          </a:p>
          <a:p>
            <a:pPr marL="103505" marR="5715" indent="-91440">
              <a:lnSpc>
                <a:spcPct val="100000"/>
              </a:lnSpc>
              <a:spcBef>
                <a:spcPts val="1395"/>
              </a:spcBef>
              <a:buClr>
                <a:srgbClr val="E38211"/>
              </a:buClr>
              <a:buFont typeface="Wingdings"/>
              <a:buChar char=""/>
              <a:tabLst>
                <a:tab pos="103505" algn="l"/>
                <a:tab pos="185420" algn="l"/>
                <a:tab pos="1381125" algn="l"/>
                <a:tab pos="2489200" algn="l"/>
              </a:tabLst>
            </a:pPr>
            <a:r>
              <a:rPr sz="2000" spc="-10" dirty="0">
                <a:latin typeface="Calibri"/>
                <a:cs typeface="Calibri"/>
              </a:rPr>
              <a:t>	Комната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детских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инициатив/ученического самоуправления.</a:t>
            </a:r>
            <a:endParaRPr sz="2000" dirty="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1400"/>
              </a:spcBef>
              <a:buClr>
                <a:srgbClr val="E38211"/>
              </a:buClr>
              <a:buFont typeface="Wingdings"/>
              <a:buChar char=""/>
              <a:tabLst>
                <a:tab pos="299085" algn="l"/>
                <a:tab pos="2352040" algn="l"/>
                <a:tab pos="3778885" algn="l"/>
                <a:tab pos="4659630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Государственная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символика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(флаг,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герб,</a:t>
            </a:r>
            <a:endParaRPr sz="2000" dirty="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гимн).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7814" y="5688279"/>
            <a:ext cx="35115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0" indent="-171450">
              <a:lnSpc>
                <a:spcPct val="100000"/>
              </a:lnSpc>
              <a:spcBef>
                <a:spcPts val="100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Ученическое</a:t>
            </a:r>
            <a:r>
              <a:rPr sz="2000" spc="-3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самоуправление.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4715" y="192023"/>
            <a:ext cx="9273540" cy="993775"/>
          </a:xfrm>
          <a:custGeom>
            <a:avLst/>
            <a:gdLst/>
            <a:ahLst/>
            <a:cxnLst/>
            <a:rect l="l" t="t" r="r" b="b"/>
            <a:pathLst>
              <a:path w="9273540" h="993775">
                <a:moveTo>
                  <a:pt x="9273540" y="0"/>
                </a:moveTo>
                <a:lnTo>
                  <a:pt x="0" y="0"/>
                </a:lnTo>
                <a:lnTo>
                  <a:pt x="0" y="993648"/>
                </a:lnTo>
                <a:lnTo>
                  <a:pt x="9273540" y="993648"/>
                </a:lnTo>
                <a:lnTo>
                  <a:pt x="9273540" y="0"/>
                </a:lnTo>
                <a:close/>
              </a:path>
            </a:pathLst>
          </a:custGeom>
          <a:solidFill>
            <a:srgbClr val="FAE5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Воспитание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80072" y="3136519"/>
            <a:ext cx="1422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0" dirty="0">
                <a:solidFill>
                  <a:srgbClr val="E38211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66584" y="3136519"/>
            <a:ext cx="47244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04900" algn="l"/>
                <a:tab pos="1458595" algn="l"/>
                <a:tab pos="3105150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Детские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50" dirty="0">
                <a:solidFill>
                  <a:srgbClr val="3F3F3F"/>
                </a:solidFill>
                <a:latin typeface="Calibri"/>
                <a:cs typeface="Calibri"/>
              </a:rPr>
              <a:t>и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молодежные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общественные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66584" y="3441319"/>
            <a:ext cx="47263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657985" algn="l"/>
                <a:tab pos="2481580" algn="l"/>
                <a:tab pos="3770629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объединения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 smtClean="0">
                <a:solidFill>
                  <a:srgbClr val="3F3F3F"/>
                </a:solidFill>
                <a:latin typeface="Calibri"/>
                <a:cs typeface="Calibri"/>
              </a:rPr>
              <a:t>(</a:t>
            </a:r>
            <a:r>
              <a:rPr sz="2000" spc="-10" dirty="0" err="1" smtClean="0">
                <a:solidFill>
                  <a:srgbClr val="3F3F3F"/>
                </a:solidFill>
                <a:latin typeface="Calibri"/>
                <a:cs typeface="Calibri"/>
              </a:rPr>
              <a:t>Юнармия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,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Большая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66584" y="3746119"/>
            <a:ext cx="29400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перемена,</a:t>
            </a:r>
            <a:r>
              <a:rPr sz="2000" spc="-8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Орлята</a:t>
            </a:r>
            <a:r>
              <a:rPr sz="2000" spc="-8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России).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0072" y="4228922"/>
            <a:ext cx="5013960" cy="190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6055" indent="-173355">
              <a:lnSpc>
                <a:spcPct val="100000"/>
              </a:lnSpc>
              <a:spcBef>
                <a:spcPts val="105"/>
              </a:spcBef>
              <a:buClr>
                <a:srgbClr val="E38211"/>
              </a:buClr>
              <a:buFont typeface="Wingdings"/>
              <a:buChar char=""/>
              <a:tabLst>
                <a:tab pos="186055" algn="l"/>
                <a:tab pos="1740535" algn="l"/>
                <a:tab pos="3422015" algn="l"/>
                <a:tab pos="3834765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Программы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краеведения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50" dirty="0">
                <a:solidFill>
                  <a:srgbClr val="3F3F3F"/>
                </a:solidFill>
                <a:latin typeface="Calibri"/>
                <a:cs typeface="Calibri"/>
              </a:rPr>
              <a:t>и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школьного</a:t>
            </a:r>
            <a:endParaRPr sz="2000" dirty="0">
              <a:latin typeface="Calibri"/>
              <a:cs typeface="Calibri"/>
            </a:endParaRPr>
          </a:p>
          <a:p>
            <a:pPr marL="104139">
              <a:lnSpc>
                <a:spcPct val="100000"/>
              </a:lnSpc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туризма.</a:t>
            </a:r>
            <a:endParaRPr sz="2000" dirty="0">
              <a:latin typeface="Calibri"/>
              <a:cs typeface="Calibri"/>
            </a:endParaRPr>
          </a:p>
          <a:p>
            <a:pPr marL="104139" marR="5080" indent="-91440">
              <a:lnSpc>
                <a:spcPct val="100000"/>
              </a:lnSpc>
              <a:spcBef>
                <a:spcPts val="1395"/>
              </a:spcBef>
              <a:buClr>
                <a:srgbClr val="E38211"/>
              </a:buClr>
              <a:buFont typeface="Wingdings"/>
              <a:buChar char=""/>
              <a:tabLst>
                <a:tab pos="104139" algn="l"/>
                <a:tab pos="186055" algn="l"/>
                <a:tab pos="1615440" algn="l"/>
                <a:tab pos="3321050" algn="l"/>
              </a:tabLst>
            </a:pP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	Повышение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квалификации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	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педагогических 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работников</a:t>
            </a:r>
            <a:r>
              <a:rPr sz="2000" spc="-7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в</a:t>
            </a:r>
            <a:r>
              <a:rPr sz="2000" spc="-4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F3F3F"/>
                </a:solidFill>
                <a:latin typeface="Calibri"/>
                <a:cs typeface="Calibri"/>
              </a:rPr>
              <a:t>сфере</a:t>
            </a:r>
            <a:r>
              <a:rPr sz="2000" spc="-4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F3F3F"/>
                </a:solidFill>
                <a:latin typeface="Calibri"/>
                <a:cs typeface="Calibri"/>
              </a:rPr>
              <a:t>воспитания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20" dirty="0" err="1" smtClean="0">
                <a:solidFill>
                  <a:srgbClr val="3F3F3F"/>
                </a:solidFill>
                <a:latin typeface="Calibri"/>
                <a:cs typeface="Calibri"/>
              </a:rPr>
              <a:t>Подходы</a:t>
            </a:r>
            <a:r>
              <a:rPr sz="2000" spc="-70" dirty="0" smtClean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 smtClean="0">
                <a:solidFill>
                  <a:srgbClr val="3F3F3F"/>
                </a:solidFill>
                <a:latin typeface="Calibri"/>
                <a:cs typeface="Calibri"/>
              </a:rPr>
              <a:t>к</a:t>
            </a:r>
            <a:r>
              <a:rPr sz="2000" spc="-65" dirty="0" smtClean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 err="1" smtClean="0">
                <a:solidFill>
                  <a:srgbClr val="3F3F3F"/>
                </a:solidFill>
                <a:latin typeface="Calibri"/>
                <a:cs typeface="Calibri"/>
              </a:rPr>
              <a:t>оценке</a:t>
            </a:r>
            <a:r>
              <a:rPr sz="2000" spc="-45" dirty="0" smtClean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dirty="0" err="1" smtClean="0">
                <a:solidFill>
                  <a:srgbClr val="3F3F3F"/>
                </a:solidFill>
                <a:latin typeface="Calibri"/>
                <a:cs typeface="Calibri"/>
              </a:rPr>
              <a:t>качества</a:t>
            </a:r>
            <a:r>
              <a:rPr sz="2000" spc="-60" dirty="0" smtClean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000" spc="-25" dirty="0" smtClean="0">
                <a:solidFill>
                  <a:srgbClr val="3F3F3F"/>
                </a:solidFill>
                <a:latin typeface="Calibri"/>
                <a:cs typeface="Calibri"/>
              </a:rPr>
              <a:t>ВР.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71716" y="0"/>
            <a:ext cx="4707635" cy="30419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5551" y="1453083"/>
            <a:ext cx="6451600" cy="31648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2565" indent="-189865">
              <a:lnSpc>
                <a:spcPts val="2375"/>
              </a:lnSpc>
              <a:spcBef>
                <a:spcPts val="95"/>
              </a:spcBef>
              <a:buClr>
                <a:srgbClr val="E38211"/>
              </a:buClr>
              <a:buFont typeface="Wingdings"/>
              <a:buChar char=""/>
              <a:tabLst>
                <a:tab pos="202565" algn="l"/>
                <a:tab pos="1158875" algn="l"/>
                <a:tab pos="2294255" algn="l"/>
                <a:tab pos="2972435" algn="l"/>
                <a:tab pos="4526915" algn="l"/>
                <a:tab pos="6287770" algn="l"/>
              </a:tabLst>
            </a:pPr>
            <a:r>
              <a:rPr sz="2200" spc="-10" dirty="0">
                <a:latin typeface="Calibri"/>
                <a:cs typeface="Calibri"/>
              </a:rPr>
              <a:t>Школа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полного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0" dirty="0">
                <a:latin typeface="Calibri"/>
                <a:cs typeface="Calibri"/>
              </a:rPr>
              <a:t>дня: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внеурочная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деятельность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50" dirty="0">
                <a:latin typeface="Calibri"/>
                <a:cs typeface="Calibri"/>
              </a:rPr>
              <a:t>и</a:t>
            </a:r>
            <a:endParaRPr sz="2200" dirty="0">
              <a:latin typeface="Calibri"/>
              <a:cs typeface="Calibri"/>
            </a:endParaRPr>
          </a:p>
          <a:p>
            <a:pPr marL="104139">
              <a:lnSpc>
                <a:spcPts val="2375"/>
              </a:lnSpc>
            </a:pPr>
            <a:r>
              <a:rPr sz="2200" spc="-10" dirty="0">
                <a:latin typeface="Calibri"/>
                <a:cs typeface="Calibri"/>
              </a:rPr>
              <a:t>дополнительное</a:t>
            </a:r>
            <a:r>
              <a:rPr sz="2200" spc="-1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образование.</a:t>
            </a:r>
            <a:endParaRPr sz="2200" dirty="0">
              <a:latin typeface="Calibri"/>
              <a:cs typeface="Calibri"/>
            </a:endParaRPr>
          </a:p>
          <a:p>
            <a:pPr marL="104139" marR="5080" indent="-91440">
              <a:lnSpc>
                <a:spcPct val="80000"/>
              </a:lnSpc>
              <a:spcBef>
                <a:spcPts val="1405"/>
              </a:spcBef>
              <a:buClr>
                <a:srgbClr val="E38211"/>
              </a:buClr>
              <a:buFont typeface="Wingdings"/>
              <a:buChar char=""/>
              <a:tabLst>
                <a:tab pos="104139" algn="l"/>
                <a:tab pos="202565" algn="l"/>
                <a:tab pos="1588135" algn="l"/>
                <a:tab pos="3283585" algn="l"/>
                <a:tab pos="5144135" algn="l"/>
              </a:tabLst>
            </a:pPr>
            <a:r>
              <a:rPr sz="2200" spc="-10" dirty="0">
                <a:latin typeface="Calibri"/>
                <a:cs typeface="Calibri"/>
              </a:rPr>
              <a:t>	Система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конкурсов,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фестивалей,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олимпиад, конференций.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865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dirty="0">
                <a:latin typeface="Calibri"/>
                <a:cs typeface="Calibri"/>
              </a:rPr>
              <a:t>«Большая</a:t>
            </a:r>
            <a:r>
              <a:rPr sz="2200" spc="-1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перемена».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880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10" dirty="0">
                <a:latin typeface="Calibri"/>
                <a:cs typeface="Calibri"/>
              </a:rPr>
              <a:t>Школьный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хор.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875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10" dirty="0">
                <a:latin typeface="Calibri"/>
                <a:cs typeface="Calibri"/>
              </a:rPr>
              <a:t>Школьный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театр.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65"/>
              </a:spcBef>
              <a:buClr>
                <a:srgbClr val="E38211"/>
              </a:buClr>
              <a:tabLst>
                <a:tab pos="203835" algn="l"/>
              </a:tabLst>
            </a:pPr>
            <a:endParaRPr sz="2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4787" y="3886200"/>
            <a:ext cx="5310505" cy="80086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699" marR="5080">
              <a:lnSpc>
                <a:spcPts val="2110"/>
              </a:lnSpc>
              <a:spcBef>
                <a:spcPts val="605"/>
              </a:spcBef>
              <a:buClr>
                <a:srgbClr val="E38211"/>
              </a:buClr>
              <a:tabLst>
                <a:tab pos="104139" algn="l"/>
                <a:tab pos="202565" algn="l"/>
                <a:tab pos="1818639" algn="l"/>
                <a:tab pos="3604895" algn="l"/>
              </a:tabLst>
            </a:pP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900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10" dirty="0" err="1">
                <a:latin typeface="Calibri"/>
                <a:cs typeface="Calibri"/>
              </a:rPr>
              <a:t>Школьный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 err="1" smtClean="0">
                <a:latin typeface="Calibri"/>
                <a:cs typeface="Calibri"/>
              </a:rPr>
              <a:t>музей</a:t>
            </a:r>
            <a:r>
              <a:rPr lang="ru-RU" sz="2200" spc="-65" dirty="0">
                <a:latin typeface="Calibri"/>
                <a:cs typeface="Calibri"/>
              </a:rPr>
              <a:t>.</a:t>
            </a:r>
            <a:endParaRPr sz="22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39228" y="1530096"/>
            <a:ext cx="4652772" cy="4296156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447675">
              <a:lnSpc>
                <a:spcPct val="100000"/>
              </a:lnSpc>
              <a:spcBef>
                <a:spcPts val="2065"/>
              </a:spcBef>
            </a:pPr>
            <a:r>
              <a:rPr spc="-10" dirty="0"/>
              <a:t>Творчество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447675">
              <a:lnSpc>
                <a:spcPct val="100000"/>
              </a:lnSpc>
              <a:spcBef>
                <a:spcPts val="2065"/>
              </a:spcBef>
            </a:pPr>
            <a:r>
              <a:rPr spc="-10" dirty="0"/>
              <a:t>Творчество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17805" y="1638300"/>
            <a:ext cx="6902566" cy="423519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5940" y="1645666"/>
            <a:ext cx="4803775" cy="61214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03505" marR="5080" indent="-91440">
              <a:lnSpc>
                <a:spcPts val="2210"/>
              </a:lnSpc>
              <a:spcBef>
                <a:spcPts val="335"/>
              </a:spcBef>
              <a:buClr>
                <a:srgbClr val="E38211"/>
              </a:buClr>
              <a:buSzPct val="110000"/>
              <a:buFont typeface="Wingdings"/>
              <a:buChar char=""/>
              <a:tabLst>
                <a:tab pos="103505" algn="l"/>
                <a:tab pos="201930" algn="l"/>
                <a:tab pos="1414780" algn="l"/>
                <a:tab pos="3821429" algn="l"/>
                <a:tab pos="4668520" algn="l"/>
              </a:tabLst>
            </a:pPr>
            <a:r>
              <a:rPr sz="2000" spc="-10" dirty="0">
                <a:latin typeface="Calibri"/>
                <a:cs typeface="Calibri"/>
              </a:rPr>
              <a:t>	Система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профессиональных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проб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в </a:t>
            </a:r>
            <a:r>
              <a:rPr sz="2000" dirty="0">
                <a:latin typeface="Calibri"/>
                <a:cs typeface="Calibri"/>
              </a:rPr>
              <a:t>разных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профессиях.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2569591"/>
            <a:ext cx="3395345" cy="87947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03505" marR="5080" indent="-91440" algn="just">
              <a:lnSpc>
                <a:spcPts val="2160"/>
              </a:lnSpc>
              <a:spcBef>
                <a:spcPts val="375"/>
              </a:spcBef>
              <a:buClr>
                <a:srgbClr val="E38211"/>
              </a:buClr>
              <a:buFont typeface="Wingdings"/>
              <a:buChar char=""/>
              <a:tabLst>
                <a:tab pos="103505" algn="l"/>
                <a:tab pos="185420" algn="l"/>
              </a:tabLst>
            </a:pPr>
            <a:r>
              <a:rPr sz="2000" dirty="0">
                <a:latin typeface="Calibri"/>
                <a:cs typeface="Calibri"/>
              </a:rPr>
              <a:t>	Тематические</a:t>
            </a:r>
            <a:r>
              <a:rPr sz="2000" spc="345" dirty="0">
                <a:latin typeface="Calibri"/>
                <a:cs typeface="Calibri"/>
              </a:rPr>
              <a:t>  </a:t>
            </a:r>
            <a:r>
              <a:rPr sz="2000" dirty="0">
                <a:latin typeface="Calibri"/>
                <a:cs typeface="Calibri"/>
              </a:rPr>
              <a:t>экскурсии</a:t>
            </a:r>
            <a:r>
              <a:rPr sz="2000" spc="345" dirty="0">
                <a:latin typeface="Calibri"/>
                <a:cs typeface="Calibri"/>
              </a:rPr>
              <a:t>  </a:t>
            </a:r>
            <a:r>
              <a:rPr sz="2000" spc="-50" dirty="0">
                <a:latin typeface="Calibri"/>
                <a:cs typeface="Calibri"/>
              </a:rPr>
              <a:t>и </a:t>
            </a:r>
            <a:r>
              <a:rPr sz="2000" dirty="0">
                <a:latin typeface="Calibri"/>
                <a:cs typeface="Calibri"/>
              </a:rPr>
              <a:t>участием</a:t>
            </a:r>
            <a:r>
              <a:rPr sz="2000" spc="275" dirty="0">
                <a:latin typeface="Calibri"/>
                <a:cs typeface="Calibri"/>
              </a:rPr>
              <a:t>  </a:t>
            </a:r>
            <a:r>
              <a:rPr sz="2000" spc="-10" dirty="0">
                <a:latin typeface="Calibri"/>
                <a:cs typeface="Calibri"/>
              </a:rPr>
              <a:t>профессиональных бизнеса.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84446" y="2569591"/>
            <a:ext cx="1256665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6034" marR="5080" indent="-13970">
              <a:lnSpc>
                <a:spcPts val="2160"/>
              </a:lnSpc>
              <a:spcBef>
                <a:spcPts val="375"/>
              </a:spcBef>
              <a:tabLst>
                <a:tab pos="1135380" algn="l"/>
              </a:tabLst>
            </a:pPr>
            <a:r>
              <a:rPr sz="2000" spc="-10" dirty="0">
                <a:latin typeface="Calibri"/>
                <a:cs typeface="Calibri"/>
              </a:rPr>
              <a:t>события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с </a:t>
            </a:r>
            <a:r>
              <a:rPr sz="2000" spc="-10" dirty="0">
                <a:latin typeface="Calibri"/>
                <a:cs typeface="Calibri"/>
              </a:rPr>
              <a:t>сообществ,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5176" y="3590480"/>
            <a:ext cx="36137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0" indent="-171450">
              <a:lnSpc>
                <a:spcPct val="100000"/>
              </a:lnSpc>
              <a:spcBef>
                <a:spcPts val="100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Программа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«Билет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в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будущее».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447675">
              <a:lnSpc>
                <a:spcPct val="100000"/>
              </a:lnSpc>
              <a:spcBef>
                <a:spcPts val="2065"/>
              </a:spcBef>
            </a:pPr>
            <a:r>
              <a:rPr spc="-10" dirty="0"/>
              <a:t>Здоровье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60901" y="1600962"/>
            <a:ext cx="7626984" cy="40760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6055" indent="-173355">
              <a:lnSpc>
                <a:spcPct val="100000"/>
              </a:lnSpc>
              <a:spcBef>
                <a:spcPts val="105"/>
              </a:spcBef>
              <a:buClr>
                <a:srgbClr val="E38211"/>
              </a:buClr>
              <a:buFont typeface="Wingdings"/>
              <a:buChar char=""/>
              <a:tabLst>
                <a:tab pos="186055" algn="l"/>
                <a:tab pos="1149350" algn="l"/>
                <a:tab pos="2899410" algn="l"/>
                <a:tab pos="3296920" algn="l"/>
                <a:tab pos="5824220" algn="l"/>
                <a:tab pos="6076950" algn="l"/>
                <a:tab pos="6959600" algn="l"/>
                <a:tab pos="7214234" algn="l"/>
              </a:tabLst>
            </a:pPr>
            <a:r>
              <a:rPr sz="2000" spc="-10" dirty="0">
                <a:latin typeface="Calibri"/>
                <a:cs typeface="Calibri"/>
              </a:rPr>
              <a:t>Единые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рекомендации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5" dirty="0">
                <a:latin typeface="Calibri"/>
                <a:cs typeface="Calibri"/>
              </a:rPr>
              <a:t>по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здоровьесбережению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в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школе,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50" dirty="0">
                <a:latin typeface="Calibri"/>
                <a:cs typeface="Calibri"/>
              </a:rPr>
              <a:t>в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5" dirty="0">
                <a:latin typeface="Calibri"/>
                <a:cs typeface="Calibri"/>
              </a:rPr>
              <a:t>том</a:t>
            </a:r>
            <a:endParaRPr sz="2000" dirty="0">
              <a:latin typeface="Calibri"/>
              <a:cs typeface="Calibri"/>
            </a:endParaRPr>
          </a:p>
          <a:p>
            <a:pPr marL="103505">
              <a:lnSpc>
                <a:spcPct val="100000"/>
              </a:lnSpc>
              <a:spcBef>
                <a:spcPts val="1435"/>
              </a:spcBef>
            </a:pPr>
            <a:r>
              <a:rPr sz="2000" dirty="0">
                <a:latin typeface="Calibri"/>
                <a:cs typeface="Calibri"/>
              </a:rPr>
              <a:t>числе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при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занятиях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за</a:t>
            </a:r>
            <a:r>
              <a:rPr sz="2000" spc="-25" dirty="0">
                <a:latin typeface="Calibri"/>
                <a:cs typeface="Calibri"/>
              </a:rPr>
              <a:t> ПК.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Среда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без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ПАВ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(наркотики,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алкоголь,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табак).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91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20" dirty="0">
                <a:latin typeface="Calibri"/>
                <a:cs typeface="Calibri"/>
              </a:rPr>
              <a:t>ГТО.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92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dirty="0">
                <a:latin typeface="Calibri"/>
                <a:cs typeface="Calibri"/>
              </a:rPr>
              <a:t>Летний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оздоровительный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лагерь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(в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том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числе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тематические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смены).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92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20" dirty="0">
                <a:latin typeface="Calibri"/>
                <a:cs typeface="Calibri"/>
              </a:rPr>
              <a:t>Психолого-</a:t>
            </a:r>
            <a:r>
              <a:rPr sz="2000" spc="-10" dirty="0">
                <a:latin typeface="Calibri"/>
                <a:cs typeface="Calibri"/>
              </a:rPr>
              <a:t>педагогическая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служба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(психолог, </a:t>
            </a:r>
            <a:r>
              <a:rPr sz="2000" dirty="0">
                <a:latin typeface="Calibri"/>
                <a:cs typeface="Calibri"/>
              </a:rPr>
              <a:t>логопед,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дефектолог).</a:t>
            </a:r>
            <a:endParaRPr sz="2000" dirty="0">
              <a:latin typeface="Calibri"/>
              <a:cs typeface="Calibri"/>
            </a:endParaRPr>
          </a:p>
          <a:p>
            <a:pPr marL="103505" marR="5080" indent="-91440">
              <a:lnSpc>
                <a:spcPts val="1920"/>
              </a:lnSpc>
              <a:spcBef>
                <a:spcPts val="1375"/>
              </a:spcBef>
              <a:buClr>
                <a:srgbClr val="E38211"/>
              </a:buClr>
              <a:buFont typeface="Wingdings"/>
              <a:buChar char=""/>
              <a:tabLst>
                <a:tab pos="103505" algn="l"/>
                <a:tab pos="183515" algn="l"/>
              </a:tabLst>
            </a:pPr>
            <a:r>
              <a:rPr sz="2000" dirty="0">
                <a:latin typeface="Calibri"/>
                <a:cs typeface="Calibri"/>
              </a:rPr>
              <a:t>	Доступность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спортивной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инфраструктуры</a:t>
            </a:r>
            <a:r>
              <a:rPr sz="2000" spc="3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для</a:t>
            </a:r>
            <a:r>
              <a:rPr sz="2000" spc="3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семей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</a:t>
            </a:r>
            <a:r>
              <a:rPr sz="2000" spc="3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детьми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(во </a:t>
            </a:r>
            <a:r>
              <a:rPr sz="2000" dirty="0">
                <a:latin typeface="Calibri"/>
                <a:cs typeface="Calibri"/>
              </a:rPr>
              <a:t>внеклассное</a:t>
            </a:r>
            <a:r>
              <a:rPr sz="2000" spc="-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время).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940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25" dirty="0">
                <a:latin typeface="Calibri"/>
                <a:cs typeface="Calibri"/>
              </a:rPr>
              <a:t>Горячее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питание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(единое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меню,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родительский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контроль).</a:t>
            </a:r>
            <a:endParaRPr sz="2000" dirty="0">
              <a:latin typeface="Calibri"/>
              <a:cs typeface="Calibri"/>
            </a:endParaRPr>
          </a:p>
          <a:p>
            <a:pPr marL="184150" indent="-171450">
              <a:lnSpc>
                <a:spcPct val="100000"/>
              </a:lnSpc>
              <a:spcBef>
                <a:spcPts val="925"/>
              </a:spcBef>
              <a:buClr>
                <a:srgbClr val="E38211"/>
              </a:buClr>
              <a:buFont typeface="Wingdings"/>
              <a:buChar char=""/>
              <a:tabLst>
                <a:tab pos="184150" algn="l"/>
              </a:tabLst>
            </a:pPr>
            <a:r>
              <a:rPr sz="2000" spc="-10" dirty="0">
                <a:latin typeface="Calibri"/>
                <a:cs typeface="Calibri"/>
              </a:rPr>
              <a:t>Школьные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спортивные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команды.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938527"/>
            <a:ext cx="3514344" cy="351434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1981200"/>
            <a:ext cx="10325100" cy="3209212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1225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dirty="0">
                <a:latin typeface="Calibri"/>
                <a:cs typeface="Calibri"/>
              </a:rPr>
              <a:t>ЦОС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(поддержка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всех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активностей).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1130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10" dirty="0">
                <a:latin typeface="Calibri"/>
                <a:cs typeface="Calibri"/>
              </a:rPr>
              <a:t>Кванториум</a:t>
            </a:r>
            <a:r>
              <a:rPr sz="2200" spc="-90" dirty="0">
                <a:latin typeface="Calibri"/>
                <a:cs typeface="Calibri"/>
              </a:rPr>
              <a:t> </a:t>
            </a:r>
            <a:r>
              <a:rPr sz="2200" spc="-30" dirty="0">
                <a:latin typeface="Calibri"/>
                <a:cs typeface="Calibri"/>
              </a:rPr>
              <a:t>(Точка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роста).</a:t>
            </a:r>
            <a:endParaRPr sz="2200" dirty="0">
              <a:latin typeface="Calibri"/>
              <a:cs typeface="Calibri"/>
            </a:endParaRPr>
          </a:p>
          <a:p>
            <a:pPr marL="204470" indent="-191770">
              <a:lnSpc>
                <a:spcPct val="100000"/>
              </a:lnSpc>
              <a:spcBef>
                <a:spcPts val="1140"/>
              </a:spcBef>
              <a:buClr>
                <a:srgbClr val="E38211"/>
              </a:buClr>
              <a:buFont typeface="Wingdings"/>
              <a:buChar char=""/>
              <a:tabLst>
                <a:tab pos="204470" algn="l"/>
              </a:tabLst>
            </a:pPr>
            <a:r>
              <a:rPr sz="2200" dirty="0">
                <a:latin typeface="Calibri"/>
                <a:cs typeface="Calibri"/>
              </a:rPr>
              <a:t>Сцена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(театр,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конференция,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10" dirty="0" err="1">
                <a:latin typeface="Calibri"/>
                <a:cs typeface="Calibri"/>
              </a:rPr>
              <a:t>фестиваль</a:t>
            </a:r>
            <a:r>
              <a:rPr sz="2200" spc="-10" dirty="0" smtClean="0">
                <a:latin typeface="Calibri"/>
                <a:cs typeface="Calibri"/>
              </a:rPr>
              <a:t>).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1130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40" dirty="0">
                <a:latin typeface="Calibri"/>
                <a:cs typeface="Calibri"/>
              </a:rPr>
              <a:t>Государственно-</a:t>
            </a:r>
            <a:r>
              <a:rPr sz="2200" spc="-10" dirty="0">
                <a:latin typeface="Calibri"/>
                <a:cs typeface="Calibri"/>
              </a:rPr>
              <a:t>общественное</a:t>
            </a:r>
            <a:r>
              <a:rPr sz="2200" spc="9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управление.</a:t>
            </a:r>
            <a:endParaRPr sz="2200" dirty="0">
              <a:latin typeface="Calibri"/>
              <a:cs typeface="Calibri"/>
            </a:endParaRPr>
          </a:p>
          <a:p>
            <a:pPr marL="203835" indent="-191135">
              <a:lnSpc>
                <a:spcPct val="100000"/>
              </a:lnSpc>
              <a:spcBef>
                <a:spcPts val="1140"/>
              </a:spcBef>
              <a:buClr>
                <a:srgbClr val="E38211"/>
              </a:buClr>
              <a:buFont typeface="Wingdings"/>
              <a:buChar char=""/>
              <a:tabLst>
                <a:tab pos="203835" algn="l"/>
              </a:tabLst>
            </a:pPr>
            <a:r>
              <a:rPr sz="2200" spc="-10" dirty="0">
                <a:latin typeface="Calibri"/>
                <a:cs typeface="Calibri"/>
              </a:rPr>
              <a:t>Комплексная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безопасность.</a:t>
            </a:r>
            <a:endParaRPr sz="2200" dirty="0">
              <a:latin typeface="Calibri"/>
              <a:cs typeface="Calibri"/>
            </a:endParaRPr>
          </a:p>
          <a:p>
            <a:pPr marL="103505" marR="5080" indent="-91440">
              <a:lnSpc>
                <a:spcPts val="2380"/>
              </a:lnSpc>
              <a:spcBef>
                <a:spcPts val="1440"/>
              </a:spcBef>
              <a:buClr>
                <a:srgbClr val="E38211"/>
              </a:buClr>
              <a:buFont typeface="Wingdings"/>
              <a:buChar char=""/>
              <a:tabLst>
                <a:tab pos="103505" algn="l"/>
                <a:tab pos="201930" algn="l"/>
                <a:tab pos="1388745" algn="l"/>
                <a:tab pos="2701290" algn="l"/>
                <a:tab pos="3101975" algn="l"/>
                <a:tab pos="4536440" algn="l"/>
                <a:tab pos="6252210" algn="l"/>
                <a:tab pos="7947659" algn="l"/>
              </a:tabLst>
            </a:pPr>
            <a:r>
              <a:rPr sz="2200" spc="-10" dirty="0">
                <a:latin typeface="Calibri"/>
                <a:cs typeface="Calibri"/>
              </a:rPr>
              <a:t>	Единые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подходы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50" dirty="0">
                <a:latin typeface="Calibri"/>
                <a:cs typeface="Calibri"/>
              </a:rPr>
              <a:t>к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штатному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расписанию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(количество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административного </a:t>
            </a:r>
            <a:r>
              <a:rPr sz="2200" dirty="0">
                <a:latin typeface="Calibri"/>
                <a:cs typeface="Calibri"/>
              </a:rPr>
              <a:t>персонала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на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контингент, </a:t>
            </a:r>
            <a:r>
              <a:rPr sz="2200" dirty="0">
                <a:latin typeface="Calibri"/>
                <a:cs typeface="Calibri"/>
              </a:rPr>
              <a:t>узкие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специалисты)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566420">
              <a:lnSpc>
                <a:spcPct val="100000"/>
              </a:lnSpc>
              <a:spcBef>
                <a:spcPts val="2065"/>
              </a:spcBef>
            </a:pPr>
            <a:r>
              <a:rPr dirty="0"/>
              <a:t>Образовательная</a:t>
            </a:r>
            <a:r>
              <a:rPr spc="-210" dirty="0"/>
              <a:t> </a:t>
            </a:r>
            <a:r>
              <a:rPr spc="-10" dirty="0"/>
              <a:t>среда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708" y="1362455"/>
            <a:ext cx="6146292" cy="27401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44085" y="1336040"/>
            <a:ext cx="7541895" cy="1830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98780">
              <a:lnSpc>
                <a:spcPct val="100000"/>
              </a:lnSpc>
              <a:spcBef>
                <a:spcPts val="95"/>
              </a:spcBef>
              <a:buClr>
                <a:srgbClr val="E38211"/>
              </a:buClr>
              <a:buFont typeface="Calibri"/>
              <a:buAutoNum type="arabicPeriod"/>
              <a:tabLst>
                <a:tab pos="411480" algn="l"/>
                <a:tab pos="2402205" algn="l"/>
                <a:tab pos="3511550" algn="l"/>
                <a:tab pos="4097020" algn="l"/>
                <a:tab pos="4751070" algn="l"/>
              </a:tabLst>
            </a:pPr>
            <a:r>
              <a:rPr sz="1900" spc="-10" dirty="0">
                <a:latin typeface="Calibri"/>
                <a:cs typeface="Calibri"/>
              </a:rPr>
              <a:t>Психологический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10" dirty="0">
                <a:latin typeface="Calibri"/>
                <a:cs typeface="Calibri"/>
              </a:rPr>
              <a:t>комфорт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25" dirty="0">
                <a:latin typeface="Calibri"/>
                <a:cs typeface="Calibri"/>
              </a:rPr>
              <a:t>для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20" dirty="0">
                <a:latin typeface="Calibri"/>
                <a:cs typeface="Calibri"/>
              </a:rPr>
              <a:t>всех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20" dirty="0">
                <a:latin typeface="Calibri"/>
                <a:cs typeface="Calibri"/>
              </a:rPr>
              <a:t>(психолого-</a:t>
            </a:r>
            <a:r>
              <a:rPr sz="1900" spc="-10" dirty="0">
                <a:latin typeface="Calibri"/>
                <a:cs typeface="Calibri"/>
              </a:rPr>
              <a:t>педагогическая </a:t>
            </a:r>
            <a:r>
              <a:rPr sz="1900" dirty="0">
                <a:latin typeface="Calibri"/>
                <a:cs typeface="Calibri"/>
              </a:rPr>
              <a:t>служба</a:t>
            </a:r>
            <a:r>
              <a:rPr sz="1900" spc="-6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(психолог,</a:t>
            </a:r>
            <a:r>
              <a:rPr sz="1900" spc="-50" dirty="0">
                <a:latin typeface="Calibri"/>
                <a:cs typeface="Calibri"/>
              </a:rPr>
              <a:t> </a:t>
            </a:r>
            <a:r>
              <a:rPr sz="1900" dirty="0">
                <a:latin typeface="Calibri"/>
                <a:cs typeface="Calibri"/>
              </a:rPr>
              <a:t>логопед,</a:t>
            </a:r>
            <a:r>
              <a:rPr sz="1900" spc="-55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дефектолог,</a:t>
            </a:r>
            <a:r>
              <a:rPr sz="1900" spc="-3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медсестра).</a:t>
            </a:r>
            <a:endParaRPr sz="1900" dirty="0">
              <a:latin typeface="Calibri"/>
              <a:cs typeface="Calibri"/>
            </a:endParaRPr>
          </a:p>
          <a:p>
            <a:pPr marL="457200" indent="-444500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Calibri"/>
              <a:buAutoNum type="arabicPeriod"/>
              <a:tabLst>
                <a:tab pos="457200" algn="l"/>
                <a:tab pos="1564005" algn="l"/>
                <a:tab pos="3827145" algn="l"/>
                <a:tab pos="4460240" algn="l"/>
                <a:tab pos="5956300" algn="l"/>
              </a:tabLst>
            </a:pPr>
            <a:r>
              <a:rPr sz="1900" spc="-10" dirty="0">
                <a:latin typeface="Calibri"/>
                <a:cs typeface="Calibri"/>
              </a:rPr>
              <a:t>Кабинет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20" dirty="0">
                <a:latin typeface="Calibri"/>
                <a:cs typeface="Calibri"/>
              </a:rPr>
              <a:t>педагога-</a:t>
            </a:r>
            <a:r>
              <a:rPr sz="1900" spc="-10" dirty="0">
                <a:latin typeface="Calibri"/>
                <a:cs typeface="Calibri"/>
              </a:rPr>
              <a:t>психолога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25" dirty="0">
                <a:latin typeface="Calibri"/>
                <a:cs typeface="Calibri"/>
              </a:rPr>
              <a:t>для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10" dirty="0">
                <a:latin typeface="Calibri"/>
                <a:cs typeface="Calibri"/>
              </a:rPr>
              <a:t>проведения</a:t>
            </a:r>
            <a:r>
              <a:rPr sz="1900" dirty="0">
                <a:latin typeface="Calibri"/>
                <a:cs typeface="Calibri"/>
              </a:rPr>
              <a:t>	</a:t>
            </a:r>
            <a:r>
              <a:rPr sz="1900" spc="-10" dirty="0">
                <a:latin typeface="Calibri"/>
                <a:cs typeface="Calibri"/>
              </a:rPr>
              <a:t>коррекционно-</a:t>
            </a:r>
            <a:endParaRPr sz="1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900" dirty="0">
                <a:latin typeface="Calibri"/>
                <a:cs typeface="Calibri"/>
              </a:rPr>
              <a:t>развивающих</a:t>
            </a:r>
            <a:r>
              <a:rPr sz="1900" spc="-50" dirty="0">
                <a:latin typeface="Calibri"/>
                <a:cs typeface="Calibri"/>
              </a:rPr>
              <a:t> </a:t>
            </a:r>
            <a:r>
              <a:rPr sz="1900" dirty="0">
                <a:latin typeface="Calibri"/>
                <a:cs typeface="Calibri"/>
              </a:rPr>
              <a:t>занятий</a:t>
            </a:r>
            <a:r>
              <a:rPr sz="1900" spc="-55" dirty="0">
                <a:latin typeface="Calibri"/>
                <a:cs typeface="Calibri"/>
              </a:rPr>
              <a:t> </a:t>
            </a:r>
            <a:r>
              <a:rPr sz="1900" dirty="0">
                <a:latin typeface="Calibri"/>
                <a:cs typeface="Calibri"/>
              </a:rPr>
              <a:t>и</a:t>
            </a:r>
            <a:r>
              <a:rPr sz="1900" spc="-7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проведения</a:t>
            </a:r>
            <a:r>
              <a:rPr sz="1900" spc="-4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консультаций.</a:t>
            </a:r>
            <a:endParaRPr sz="1900" dirty="0">
              <a:latin typeface="Calibri"/>
              <a:cs typeface="Calibri"/>
            </a:endParaRPr>
          </a:p>
          <a:p>
            <a:pPr marL="252095" indent="-239395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buFont typeface="Calibri"/>
              <a:buAutoNum type="arabicPeriod" startAt="3"/>
              <a:tabLst>
                <a:tab pos="252095" algn="l"/>
              </a:tabLst>
            </a:pPr>
            <a:r>
              <a:rPr sz="1900" spc="-10" dirty="0">
                <a:latin typeface="Calibri"/>
                <a:cs typeface="Calibri"/>
              </a:rPr>
              <a:t>Антибуллинговые</a:t>
            </a:r>
            <a:r>
              <a:rPr sz="1900" spc="-7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программы.</a:t>
            </a:r>
            <a:endParaRPr sz="19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15972" y="3316352"/>
            <a:ext cx="7539990" cy="1361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405"/>
              </a:spcBef>
              <a:buClr>
                <a:srgbClr val="E38211"/>
              </a:buClr>
              <a:tabLst>
                <a:tab pos="252095" algn="l"/>
              </a:tabLst>
            </a:pPr>
            <a:r>
              <a:rPr lang="ru-RU" sz="1900" dirty="0" smtClean="0">
                <a:solidFill>
                  <a:schemeClr val="accent6"/>
                </a:solidFill>
                <a:latin typeface="Calibri"/>
                <a:cs typeface="Calibri"/>
              </a:rPr>
              <a:t>4</a:t>
            </a:r>
            <a:r>
              <a:rPr lang="ru-RU" sz="1900" dirty="0" smtClean="0">
                <a:latin typeface="Calibri"/>
                <a:cs typeface="Calibri"/>
              </a:rPr>
              <a:t>. </a:t>
            </a:r>
            <a:r>
              <a:rPr sz="1900" dirty="0" err="1" smtClean="0">
                <a:latin typeface="Calibri"/>
                <a:cs typeface="Calibri"/>
              </a:rPr>
              <a:t>Эмоциональная</a:t>
            </a:r>
            <a:r>
              <a:rPr sz="1900" spc="-45" dirty="0" smtClean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поддержка</a:t>
            </a:r>
            <a:r>
              <a:rPr sz="1900" spc="-35" dirty="0">
                <a:latin typeface="Calibri"/>
                <a:cs typeface="Calibri"/>
              </a:rPr>
              <a:t> </a:t>
            </a:r>
            <a:r>
              <a:rPr sz="1900" dirty="0">
                <a:latin typeface="Calibri"/>
                <a:cs typeface="Calibri"/>
              </a:rPr>
              <a:t>в</a:t>
            </a:r>
            <a:r>
              <a:rPr sz="1900" spc="-7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период</a:t>
            </a:r>
            <a:r>
              <a:rPr sz="1900" spc="-50" dirty="0">
                <a:latin typeface="Calibri"/>
                <a:cs typeface="Calibri"/>
              </a:rPr>
              <a:t> </a:t>
            </a:r>
            <a:r>
              <a:rPr sz="1900" dirty="0" err="1">
                <a:latin typeface="Calibri"/>
                <a:cs typeface="Calibri"/>
              </a:rPr>
              <a:t>сдачи</a:t>
            </a:r>
            <a:r>
              <a:rPr sz="1900" spc="-70" dirty="0">
                <a:latin typeface="Calibri"/>
                <a:cs typeface="Calibri"/>
              </a:rPr>
              <a:t> </a:t>
            </a:r>
            <a:r>
              <a:rPr sz="1900" spc="-10" dirty="0" err="1" smtClean="0">
                <a:latin typeface="Calibri"/>
                <a:cs typeface="Calibri"/>
              </a:rPr>
              <a:t>экзаменов</a:t>
            </a:r>
            <a:r>
              <a:rPr sz="1900" spc="-10" dirty="0" smtClean="0">
                <a:latin typeface="Calibri"/>
                <a:cs typeface="Calibri"/>
              </a:rPr>
              <a:t>.</a:t>
            </a:r>
            <a:endParaRPr sz="1900" dirty="0" smtClean="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  <a:spcBef>
                <a:spcPts val="1395"/>
              </a:spcBef>
              <a:buClr>
                <a:srgbClr val="E38211"/>
              </a:buClr>
              <a:tabLst>
                <a:tab pos="378460" algn="l"/>
              </a:tabLst>
            </a:pPr>
            <a:r>
              <a:rPr lang="ru-RU" sz="1900" dirty="0" smtClean="0">
                <a:solidFill>
                  <a:schemeClr val="accent6"/>
                </a:solidFill>
                <a:latin typeface="Calibri"/>
                <a:cs typeface="Calibri"/>
              </a:rPr>
              <a:t>5. </a:t>
            </a:r>
            <a:r>
              <a:rPr sz="1900" dirty="0" err="1" smtClean="0">
                <a:latin typeface="Calibri"/>
                <a:cs typeface="Calibri"/>
              </a:rPr>
              <a:t>Креативные</a:t>
            </a:r>
            <a:r>
              <a:rPr sz="1900" spc="240" dirty="0" smtClean="0">
                <a:latin typeface="Calibri"/>
                <a:cs typeface="Calibri"/>
              </a:rPr>
              <a:t>  </a:t>
            </a:r>
            <a:r>
              <a:rPr sz="1900" dirty="0" err="1" smtClean="0">
                <a:latin typeface="Calibri"/>
                <a:cs typeface="Calibri"/>
              </a:rPr>
              <a:t>пространства</a:t>
            </a:r>
            <a:r>
              <a:rPr sz="1900" spc="240" dirty="0" smtClean="0">
                <a:latin typeface="Calibri"/>
                <a:cs typeface="Calibri"/>
              </a:rPr>
              <a:t>  </a:t>
            </a:r>
            <a:r>
              <a:rPr sz="1900" dirty="0" smtClean="0">
                <a:latin typeface="Calibri"/>
                <a:cs typeface="Calibri"/>
              </a:rPr>
              <a:t>(</a:t>
            </a:r>
            <a:r>
              <a:rPr sz="1900" dirty="0" err="1" smtClean="0">
                <a:latin typeface="Calibri"/>
                <a:cs typeface="Calibri"/>
              </a:rPr>
              <a:t>специальные</a:t>
            </a:r>
            <a:r>
              <a:rPr sz="1900" spc="240" dirty="0" smtClean="0">
                <a:latin typeface="Calibri"/>
                <a:cs typeface="Calibri"/>
              </a:rPr>
              <a:t>  </a:t>
            </a:r>
            <a:r>
              <a:rPr sz="1900" dirty="0" err="1" smtClean="0">
                <a:latin typeface="Calibri"/>
                <a:cs typeface="Calibri"/>
              </a:rPr>
              <a:t>наставники</a:t>
            </a:r>
            <a:r>
              <a:rPr sz="1900" spc="240" dirty="0" smtClean="0">
                <a:latin typeface="Calibri"/>
                <a:cs typeface="Calibri"/>
              </a:rPr>
              <a:t>  </a:t>
            </a:r>
            <a:r>
              <a:rPr sz="1900" spc="-10" dirty="0" err="1" smtClean="0">
                <a:latin typeface="Calibri"/>
                <a:cs typeface="Calibri"/>
              </a:rPr>
              <a:t>организуют</a:t>
            </a:r>
            <a:r>
              <a:rPr sz="1900" spc="-10" dirty="0" smtClean="0">
                <a:latin typeface="Calibri"/>
                <a:cs typeface="Calibri"/>
              </a:rPr>
              <a:t> </a:t>
            </a:r>
            <a:r>
              <a:rPr sz="1900" dirty="0" err="1" smtClean="0">
                <a:latin typeface="Calibri"/>
                <a:cs typeface="Calibri"/>
              </a:rPr>
              <a:t>конкурсы</a:t>
            </a:r>
            <a:r>
              <a:rPr sz="1900" dirty="0" smtClean="0">
                <a:latin typeface="Calibri"/>
                <a:cs typeface="Calibri"/>
              </a:rPr>
              <a:t>,</a:t>
            </a:r>
            <a:r>
              <a:rPr sz="1900" spc="320" dirty="0" smtClean="0">
                <a:latin typeface="Calibri"/>
                <a:cs typeface="Calibri"/>
              </a:rPr>
              <a:t>   </a:t>
            </a:r>
            <a:r>
              <a:rPr sz="1900" dirty="0" err="1" smtClean="0">
                <a:latin typeface="Calibri"/>
                <a:cs typeface="Calibri"/>
              </a:rPr>
              <a:t>фестивали</a:t>
            </a:r>
            <a:r>
              <a:rPr sz="1900" dirty="0" smtClean="0">
                <a:latin typeface="Calibri"/>
                <a:cs typeface="Calibri"/>
              </a:rPr>
              <a:t>,</a:t>
            </a:r>
            <a:r>
              <a:rPr sz="1900" spc="335" dirty="0" smtClean="0">
                <a:latin typeface="Calibri"/>
                <a:cs typeface="Calibri"/>
              </a:rPr>
              <a:t>   </a:t>
            </a:r>
            <a:r>
              <a:rPr sz="1900" dirty="0" err="1" smtClean="0">
                <a:latin typeface="Calibri"/>
                <a:cs typeface="Calibri"/>
              </a:rPr>
              <a:t>конференции</a:t>
            </a:r>
            <a:r>
              <a:rPr sz="1900" dirty="0" smtClean="0">
                <a:latin typeface="Calibri"/>
                <a:cs typeface="Calibri"/>
              </a:rPr>
              <a:t>,</a:t>
            </a:r>
            <a:r>
              <a:rPr sz="1900" spc="325" dirty="0" smtClean="0">
                <a:latin typeface="Calibri"/>
                <a:cs typeface="Calibri"/>
              </a:rPr>
              <a:t>   </a:t>
            </a:r>
            <a:r>
              <a:rPr sz="1900" dirty="0" err="1" smtClean="0">
                <a:latin typeface="Calibri"/>
                <a:cs typeface="Calibri"/>
              </a:rPr>
              <a:t>привлекают</a:t>
            </a:r>
            <a:r>
              <a:rPr sz="1900" spc="330" dirty="0" smtClean="0">
                <a:latin typeface="Calibri"/>
                <a:cs typeface="Calibri"/>
              </a:rPr>
              <a:t>   </a:t>
            </a:r>
            <a:r>
              <a:rPr sz="1900" dirty="0" smtClean="0">
                <a:latin typeface="Calibri"/>
                <a:cs typeface="Calibri"/>
              </a:rPr>
              <a:t>к</a:t>
            </a:r>
            <a:r>
              <a:rPr sz="1900" spc="325" dirty="0" smtClean="0">
                <a:latin typeface="Calibri"/>
                <a:cs typeface="Calibri"/>
              </a:rPr>
              <a:t>   </a:t>
            </a:r>
            <a:r>
              <a:rPr sz="1900" spc="-10" dirty="0" err="1" smtClean="0">
                <a:latin typeface="Calibri"/>
                <a:cs typeface="Calibri"/>
              </a:rPr>
              <a:t>подобной</a:t>
            </a:r>
            <a:r>
              <a:rPr sz="1900" spc="-10" dirty="0" smtClean="0">
                <a:latin typeface="Calibri"/>
                <a:cs typeface="Calibri"/>
              </a:rPr>
              <a:t> </a:t>
            </a:r>
            <a:r>
              <a:rPr sz="1900" spc="-10" dirty="0" err="1" smtClean="0">
                <a:latin typeface="Calibri"/>
                <a:cs typeface="Calibri"/>
              </a:rPr>
              <a:t>деятельности</a:t>
            </a:r>
            <a:r>
              <a:rPr sz="1900" spc="-70" dirty="0" smtClean="0">
                <a:latin typeface="Calibri"/>
                <a:cs typeface="Calibri"/>
              </a:rPr>
              <a:t> </a:t>
            </a:r>
            <a:r>
              <a:rPr sz="1900" dirty="0" err="1" smtClean="0">
                <a:latin typeface="Calibri"/>
                <a:cs typeface="Calibri"/>
              </a:rPr>
              <a:t>учеников</a:t>
            </a:r>
            <a:r>
              <a:rPr sz="1900" dirty="0" smtClean="0">
                <a:latin typeface="Calibri"/>
                <a:cs typeface="Calibri"/>
              </a:rPr>
              <a:t>,</a:t>
            </a:r>
            <a:r>
              <a:rPr sz="1900" spc="-65" dirty="0" smtClean="0">
                <a:latin typeface="Calibri"/>
                <a:cs typeface="Calibri"/>
              </a:rPr>
              <a:t> </a:t>
            </a:r>
            <a:r>
              <a:rPr sz="1900" spc="-10" dirty="0" err="1" smtClean="0">
                <a:latin typeface="Calibri"/>
                <a:cs typeface="Calibri"/>
              </a:rPr>
              <a:t>учителей</a:t>
            </a:r>
            <a:r>
              <a:rPr sz="1900" spc="-10" dirty="0" smtClean="0">
                <a:latin typeface="Calibri"/>
                <a:cs typeface="Calibri"/>
              </a:rPr>
              <a:t>,</a:t>
            </a:r>
            <a:r>
              <a:rPr sz="1900" spc="-70" dirty="0" smtClean="0">
                <a:latin typeface="Calibri"/>
                <a:cs typeface="Calibri"/>
              </a:rPr>
              <a:t> </a:t>
            </a:r>
            <a:r>
              <a:rPr sz="1900" spc="-10" dirty="0" err="1" smtClean="0">
                <a:latin typeface="Calibri"/>
                <a:cs typeface="Calibri"/>
              </a:rPr>
              <a:t>родителей</a:t>
            </a:r>
            <a:r>
              <a:rPr sz="1900" spc="-10" dirty="0" smtClean="0">
                <a:latin typeface="Calibri"/>
                <a:cs typeface="Calibri"/>
              </a:rPr>
              <a:t>.</a:t>
            </a:r>
            <a:endParaRPr sz="19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447675">
              <a:lnSpc>
                <a:spcPct val="100000"/>
              </a:lnSpc>
              <a:spcBef>
                <a:spcPts val="2065"/>
              </a:spcBef>
            </a:pPr>
            <a:r>
              <a:rPr dirty="0"/>
              <a:t>Школьный</a:t>
            </a:r>
            <a:r>
              <a:rPr spc="-185" dirty="0"/>
              <a:t> </a:t>
            </a:r>
            <a:r>
              <a:rPr spc="-10" dirty="0"/>
              <a:t>климат</a:t>
            </a: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434083"/>
            <a:ext cx="3834383" cy="45339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715" y="192023"/>
            <a:ext cx="11378565" cy="993775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262255" rIns="0" bIns="0" rtlCol="0">
            <a:spAutoFit/>
          </a:bodyPr>
          <a:lstStyle/>
          <a:p>
            <a:pPr marL="566420">
              <a:lnSpc>
                <a:spcPct val="100000"/>
              </a:lnSpc>
              <a:spcBef>
                <a:spcPts val="2065"/>
              </a:spcBef>
            </a:pPr>
            <a:r>
              <a:rPr spc="-10" dirty="0"/>
              <a:t>Учитель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24015" y="1335024"/>
            <a:ext cx="5852160" cy="440588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1711" y="1344574"/>
            <a:ext cx="6025515" cy="446468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290830" indent="-278130">
              <a:lnSpc>
                <a:spcPct val="100000"/>
              </a:lnSpc>
              <a:spcBef>
                <a:spcPts val="1225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Единое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штатное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расписание.</a:t>
            </a:r>
            <a:endParaRPr sz="2200">
              <a:latin typeface="Calibri"/>
              <a:cs typeface="Calibri"/>
            </a:endParaRPr>
          </a:p>
          <a:p>
            <a:pPr marL="290830" indent="-278130">
              <a:lnSpc>
                <a:spcPct val="100000"/>
              </a:lnSpc>
              <a:spcBef>
                <a:spcPts val="1130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Развитие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и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повышение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квалификации.</a:t>
            </a:r>
            <a:endParaRPr sz="2200">
              <a:latin typeface="Calibri"/>
              <a:cs typeface="Calibri"/>
            </a:endParaRPr>
          </a:p>
          <a:p>
            <a:pPr marL="290830" indent="-278130">
              <a:lnSpc>
                <a:spcPct val="100000"/>
              </a:lnSpc>
              <a:spcBef>
                <a:spcPts val="1140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spc="-10" dirty="0">
                <a:latin typeface="Calibri"/>
                <a:cs typeface="Calibri"/>
              </a:rPr>
              <a:t>Школьная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команда.</a:t>
            </a:r>
            <a:endParaRPr sz="2200">
              <a:latin typeface="Calibri"/>
              <a:cs typeface="Calibri"/>
            </a:endParaRPr>
          </a:p>
          <a:p>
            <a:pPr marL="12700" marR="5080" indent="278130">
              <a:lnSpc>
                <a:spcPts val="2380"/>
              </a:lnSpc>
              <a:spcBef>
                <a:spcPts val="1440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spc="-20" dirty="0">
                <a:latin typeface="Calibri"/>
                <a:cs typeface="Calibri"/>
              </a:rPr>
              <a:t>Методическое</a:t>
            </a:r>
            <a:r>
              <a:rPr sz="2200" spc="-10" dirty="0">
                <a:latin typeface="Calibri"/>
                <a:cs typeface="Calibri"/>
              </a:rPr>
              <a:t> сопровождение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педагогического состава.</a:t>
            </a:r>
            <a:endParaRPr sz="2200">
              <a:latin typeface="Calibri"/>
              <a:cs typeface="Calibri"/>
            </a:endParaRPr>
          </a:p>
          <a:p>
            <a:pPr marL="290830" indent="-278130">
              <a:lnSpc>
                <a:spcPct val="100000"/>
              </a:lnSpc>
              <a:spcBef>
                <a:spcPts val="1085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Система</a:t>
            </a:r>
            <a:r>
              <a:rPr sz="2200" spc="-1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наставничества.</a:t>
            </a:r>
            <a:endParaRPr sz="2200">
              <a:latin typeface="Calibri"/>
              <a:cs typeface="Calibri"/>
            </a:endParaRPr>
          </a:p>
          <a:p>
            <a:pPr marL="290830" indent="-278130">
              <a:lnSpc>
                <a:spcPct val="100000"/>
              </a:lnSpc>
              <a:spcBef>
                <a:spcPts val="1145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Участие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педагогов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в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конкурсном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движении.</a:t>
            </a:r>
            <a:endParaRPr sz="2200">
              <a:latin typeface="Calibri"/>
              <a:cs typeface="Calibri"/>
            </a:endParaRPr>
          </a:p>
          <a:p>
            <a:pPr marL="290830" indent="-278130">
              <a:lnSpc>
                <a:spcPct val="100000"/>
              </a:lnSpc>
              <a:spcBef>
                <a:spcPts val="1140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Единый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реестр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профессиональных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конкурсов.</a:t>
            </a:r>
            <a:endParaRPr sz="2200">
              <a:latin typeface="Calibri"/>
              <a:cs typeface="Calibri"/>
            </a:endParaRPr>
          </a:p>
          <a:p>
            <a:pPr marL="12700" marR="497840" indent="278130">
              <a:lnSpc>
                <a:spcPts val="2380"/>
              </a:lnSpc>
              <a:spcBef>
                <a:spcPts val="1425"/>
              </a:spcBef>
              <a:buClr>
                <a:srgbClr val="E38211"/>
              </a:buClr>
              <a:buFont typeface="Calibri"/>
              <a:buAutoNum type="arabicPeriod"/>
              <a:tabLst>
                <a:tab pos="290830" algn="l"/>
              </a:tabLst>
            </a:pPr>
            <a:r>
              <a:rPr sz="2200" dirty="0">
                <a:latin typeface="Calibri"/>
                <a:cs typeface="Calibri"/>
              </a:rPr>
              <a:t>Система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материального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и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нематериального стимулирования.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4715" y="192023"/>
            <a:ext cx="11378565" cy="993775"/>
          </a:xfrm>
          <a:custGeom>
            <a:avLst/>
            <a:gdLst/>
            <a:ahLst/>
            <a:cxnLst/>
            <a:rect l="l" t="t" r="r" b="b"/>
            <a:pathLst>
              <a:path w="11378565" h="993775">
                <a:moveTo>
                  <a:pt x="11378184" y="0"/>
                </a:moveTo>
                <a:lnTo>
                  <a:pt x="0" y="0"/>
                </a:lnTo>
                <a:lnTo>
                  <a:pt x="0" y="993648"/>
                </a:lnTo>
                <a:lnTo>
                  <a:pt x="11378184" y="993648"/>
                </a:lnTo>
                <a:lnTo>
                  <a:pt x="11378184" y="0"/>
                </a:lnTo>
                <a:close/>
              </a:path>
            </a:pathLst>
          </a:custGeom>
          <a:solidFill>
            <a:srgbClr val="FAE5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17598" y="1491437"/>
            <a:ext cx="11207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5F2C16"/>
                </a:solidFill>
                <a:latin typeface="Calibri"/>
                <a:cs typeface="Calibri"/>
              </a:rPr>
              <a:t>уровень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81832" y="1491437"/>
            <a:ext cx="16624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3045" algn="l"/>
              </a:tabLst>
            </a:pPr>
            <a:r>
              <a:rPr sz="2400" spc="-10" dirty="0">
                <a:latin typeface="Calibri"/>
                <a:cs typeface="Calibri"/>
              </a:rPr>
              <a:t>включает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5655" y="1491437"/>
            <a:ext cx="1272540" cy="721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4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5F2C16"/>
                </a:solidFill>
                <a:latin typeface="Calibri"/>
                <a:cs typeface="Calibri"/>
              </a:rPr>
              <a:t>Базовый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40"/>
              </a:lnSpc>
            </a:pPr>
            <a:r>
              <a:rPr sz="2400" spc="-10" dirty="0">
                <a:latin typeface="Calibri"/>
                <a:cs typeface="Calibri"/>
              </a:rPr>
              <a:t>минимум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38577" y="1821307"/>
            <a:ext cx="1235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пакетных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45128" y="1821307"/>
            <a:ext cx="12052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решений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5655" y="2150490"/>
            <a:ext cx="18967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качественного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9411" y="2150490"/>
            <a:ext cx="23806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образовательного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88609" y="1491437"/>
            <a:ext cx="2706370" cy="105029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44780" marR="5080" indent="-132715" algn="r">
              <a:lnSpc>
                <a:spcPct val="90100"/>
              </a:lnSpc>
              <a:spcBef>
                <a:spcPts val="385"/>
              </a:spcBef>
              <a:tabLst>
                <a:tab pos="870585" algn="l"/>
                <a:tab pos="1010285" algn="l"/>
                <a:tab pos="1941830" algn="l"/>
              </a:tabLst>
            </a:pPr>
            <a:r>
              <a:rPr sz="2400" spc="-20" dirty="0">
                <a:latin typeface="Calibri"/>
                <a:cs typeface="Calibri"/>
              </a:rPr>
              <a:t>себя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необходимый для</a:t>
            </a:r>
            <a:r>
              <a:rPr sz="2400" dirty="0">
                <a:latin typeface="Calibri"/>
                <a:cs typeface="Calibri"/>
              </a:rPr>
              <a:t>		</a:t>
            </a:r>
            <a:r>
              <a:rPr sz="2400" spc="-10" dirty="0">
                <a:latin typeface="Calibri"/>
                <a:cs typeface="Calibri"/>
              </a:rPr>
              <a:t>обеспечения процесса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5655" y="2338389"/>
            <a:ext cx="7399655" cy="1040130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0"/>
              </a:spcBef>
            </a:pPr>
            <a:r>
              <a:rPr sz="2400" spc="-10" dirty="0">
                <a:latin typeface="Calibri"/>
                <a:cs typeface="Calibri"/>
              </a:rPr>
              <a:t>образовательной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организации.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  <a:tabLst>
                <a:tab pos="1363980" algn="l"/>
                <a:tab pos="2653665" algn="l"/>
                <a:tab pos="4584700" algn="l"/>
                <a:tab pos="5555615" algn="l"/>
              </a:tabLst>
            </a:pPr>
            <a:r>
              <a:rPr sz="2400" b="1" spc="-10" dirty="0">
                <a:solidFill>
                  <a:srgbClr val="5F2C16"/>
                </a:solidFill>
                <a:latin typeface="Calibri"/>
                <a:cs typeface="Calibri"/>
              </a:rPr>
              <a:t>Средний</a:t>
            </a:r>
            <a:r>
              <a:rPr sz="2400" b="1" dirty="0">
                <a:solidFill>
                  <a:srgbClr val="5F2C16"/>
                </a:solidFill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5F2C16"/>
                </a:solidFill>
                <a:latin typeface="Calibri"/>
                <a:cs typeface="Calibri"/>
              </a:rPr>
              <a:t>уровень</a:t>
            </a:r>
            <a:r>
              <a:rPr sz="2400" b="1" dirty="0">
                <a:solidFill>
                  <a:srgbClr val="5F2C16"/>
                </a:solidFill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представляет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собой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расширенный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5655" y="3316604"/>
            <a:ext cx="73977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комплекс</a:t>
            </a:r>
            <a:r>
              <a:rPr sz="2400" spc="2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условий,</a:t>
            </a:r>
            <a:r>
              <a:rPr sz="2400" spc="2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позволяющий</a:t>
            </a:r>
            <a:r>
              <a:rPr sz="2400" spc="2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обеспечить</a:t>
            </a:r>
            <a:r>
              <a:rPr sz="2400" spc="2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освоение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5655" y="3974972"/>
            <a:ext cx="68135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43100" algn="l"/>
                <a:tab pos="2525395" algn="l"/>
                <a:tab pos="4264660" algn="l"/>
                <a:tab pos="4871085" algn="l"/>
              </a:tabLst>
            </a:pPr>
            <a:r>
              <a:rPr sz="2400" spc="-10" dirty="0">
                <a:latin typeface="Calibri"/>
                <a:cs typeface="Calibri"/>
              </a:rPr>
              <a:t>мотивацию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к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обучению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и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вовлеченность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5655" y="3645789"/>
            <a:ext cx="7400925" cy="720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2735"/>
              </a:lnSpc>
              <a:spcBef>
                <a:spcPts val="100"/>
              </a:spcBef>
              <a:tabLst>
                <a:tab pos="2308860" algn="l"/>
                <a:tab pos="3714115" algn="l"/>
                <a:tab pos="4181475" algn="l"/>
                <a:tab pos="5549265" algn="l"/>
                <a:tab pos="7077709" algn="l"/>
              </a:tabLst>
            </a:pPr>
            <a:r>
              <a:rPr sz="2400" spc="-10" dirty="0">
                <a:latin typeface="Calibri"/>
                <a:cs typeface="Calibri"/>
              </a:rPr>
              <a:t>обучающимися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навыков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и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умений,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повысить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их</a:t>
            </a:r>
            <a:endParaRPr sz="2400">
              <a:latin typeface="Calibri"/>
              <a:cs typeface="Calibri"/>
            </a:endParaRPr>
          </a:p>
          <a:p>
            <a:pPr marR="5715" algn="r">
              <a:lnSpc>
                <a:spcPts val="2735"/>
              </a:lnSpc>
            </a:pPr>
            <a:r>
              <a:rPr sz="2400" spc="-50" dirty="0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5655" y="4161658"/>
            <a:ext cx="7400290" cy="1699895"/>
          </a:xfrm>
          <a:prstGeom prst="rect">
            <a:avLst/>
          </a:prstGeom>
        </p:spPr>
        <p:txBody>
          <a:bodyPr vert="horz" wrap="square" lIns="0" tIns="15494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20"/>
              </a:spcBef>
            </a:pPr>
            <a:r>
              <a:rPr sz="2400" dirty="0">
                <a:latin typeface="Calibri"/>
                <a:cs typeface="Calibri"/>
              </a:rPr>
              <a:t>образовательный</a:t>
            </a:r>
            <a:r>
              <a:rPr sz="2400" spc="-1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процесс.</a:t>
            </a:r>
            <a:endParaRPr sz="2400">
              <a:latin typeface="Calibri"/>
              <a:cs typeface="Calibri"/>
            </a:endParaRPr>
          </a:p>
          <a:p>
            <a:pPr marL="12700" marR="5080" algn="just">
              <a:lnSpc>
                <a:spcPts val="2590"/>
              </a:lnSpc>
              <a:spcBef>
                <a:spcPts val="1450"/>
              </a:spcBef>
            </a:pPr>
            <a:r>
              <a:rPr sz="2400" b="1" dirty="0">
                <a:solidFill>
                  <a:srgbClr val="5F2C16"/>
                </a:solidFill>
                <a:latin typeface="Calibri"/>
                <a:cs typeface="Calibri"/>
              </a:rPr>
              <a:t>Полный</a:t>
            </a:r>
            <a:r>
              <a:rPr sz="2400" b="1" spc="195" dirty="0">
                <a:solidFill>
                  <a:srgbClr val="5F2C16"/>
                </a:solidFill>
                <a:latin typeface="Calibri"/>
                <a:cs typeface="Calibri"/>
              </a:rPr>
              <a:t>  </a:t>
            </a:r>
            <a:r>
              <a:rPr sz="2400" b="1" dirty="0">
                <a:solidFill>
                  <a:srgbClr val="5F2C16"/>
                </a:solidFill>
                <a:latin typeface="Calibri"/>
                <a:cs typeface="Calibri"/>
              </a:rPr>
              <a:t>(эталонный)</a:t>
            </a:r>
            <a:r>
              <a:rPr sz="2400" b="1" spc="200" dirty="0">
                <a:solidFill>
                  <a:srgbClr val="5F2C16"/>
                </a:solidFill>
                <a:latin typeface="Calibri"/>
                <a:cs typeface="Calibri"/>
              </a:rPr>
              <a:t>  </a:t>
            </a:r>
            <a:r>
              <a:rPr sz="2400" b="1" dirty="0">
                <a:solidFill>
                  <a:srgbClr val="5F2C16"/>
                </a:solidFill>
                <a:latin typeface="Calibri"/>
                <a:cs typeface="Calibri"/>
              </a:rPr>
              <a:t>уровень</a:t>
            </a:r>
            <a:r>
              <a:rPr sz="2400" b="1" spc="200" dirty="0">
                <a:solidFill>
                  <a:srgbClr val="5F2C16"/>
                </a:solidFill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включает</a:t>
            </a:r>
            <a:r>
              <a:rPr sz="2400" spc="19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в</a:t>
            </a:r>
            <a:r>
              <a:rPr sz="2400" spc="204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себя</a:t>
            </a:r>
            <a:r>
              <a:rPr sz="2400" spc="200" dirty="0">
                <a:latin typeface="Calibri"/>
                <a:cs typeface="Calibri"/>
              </a:rPr>
              <a:t>  </a:t>
            </a:r>
            <a:r>
              <a:rPr sz="2400" spc="-25" dirty="0">
                <a:latin typeface="Calibri"/>
                <a:cs typeface="Calibri"/>
              </a:rPr>
              <a:t>все </a:t>
            </a:r>
            <a:r>
              <a:rPr sz="2400" dirty="0">
                <a:latin typeface="Calibri"/>
                <a:cs typeface="Calibri"/>
              </a:rPr>
              <a:t>доступные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инструменты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для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реализации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всех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успешных </a:t>
            </a:r>
            <a:r>
              <a:rPr sz="2400" dirty="0">
                <a:latin typeface="Calibri"/>
                <a:cs typeface="Calibri"/>
              </a:rPr>
              <a:t>практик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системы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образования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Российской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Федерации.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1445">
              <a:lnSpc>
                <a:spcPct val="100000"/>
              </a:lnSpc>
              <a:spcBef>
                <a:spcPts val="95"/>
              </a:spcBef>
            </a:pPr>
            <a:r>
              <a:rPr dirty="0"/>
              <a:t>Уровни</a:t>
            </a:r>
            <a:r>
              <a:rPr spc="-110" dirty="0"/>
              <a:t> </a:t>
            </a:r>
            <a:r>
              <a:rPr dirty="0"/>
              <a:t>освоения</a:t>
            </a:r>
            <a:r>
              <a:rPr spc="-110" dirty="0"/>
              <a:t> </a:t>
            </a:r>
            <a:r>
              <a:rPr spc="-10" dirty="0"/>
              <a:t>модели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8570976" y="4572"/>
            <a:ext cx="3621404" cy="6853555"/>
            <a:chOff x="8570976" y="4572"/>
            <a:chExt cx="3621404" cy="6853555"/>
          </a:xfrm>
        </p:grpSpPr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70976" y="4572"/>
              <a:ext cx="3517391" cy="364540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21852" y="3390899"/>
              <a:ext cx="3470148" cy="34670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6394" y="507619"/>
            <a:ext cx="10865485" cy="942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000" spc="-50" dirty="0">
                <a:solidFill>
                  <a:srgbClr val="5F2C16"/>
                </a:solidFill>
              </a:rPr>
              <a:t>Результаты</a:t>
            </a:r>
            <a:r>
              <a:rPr sz="3000" spc="-185" dirty="0">
                <a:solidFill>
                  <a:srgbClr val="5F2C16"/>
                </a:solidFill>
              </a:rPr>
              <a:t> </a:t>
            </a:r>
            <a:r>
              <a:rPr sz="3000" spc="-50" dirty="0">
                <a:solidFill>
                  <a:srgbClr val="5F2C16"/>
                </a:solidFill>
              </a:rPr>
              <a:t>самодиагностики</a:t>
            </a:r>
            <a:r>
              <a:rPr sz="3000" spc="-195" dirty="0">
                <a:solidFill>
                  <a:srgbClr val="5F2C16"/>
                </a:solidFill>
              </a:rPr>
              <a:t> </a:t>
            </a:r>
            <a:r>
              <a:rPr sz="3000" dirty="0">
                <a:solidFill>
                  <a:srgbClr val="5F2C16"/>
                </a:solidFill>
              </a:rPr>
              <a:t>ОО</a:t>
            </a:r>
            <a:r>
              <a:rPr sz="3000" spc="-145" dirty="0">
                <a:solidFill>
                  <a:srgbClr val="5F2C16"/>
                </a:solidFill>
              </a:rPr>
              <a:t> </a:t>
            </a:r>
            <a:r>
              <a:rPr sz="3000" dirty="0">
                <a:solidFill>
                  <a:srgbClr val="5F2C16"/>
                </a:solidFill>
              </a:rPr>
              <a:t>в</a:t>
            </a:r>
            <a:r>
              <a:rPr sz="3000" spc="-155" dirty="0">
                <a:solidFill>
                  <a:srgbClr val="5F2C16"/>
                </a:solidFill>
              </a:rPr>
              <a:t> </a:t>
            </a:r>
            <a:r>
              <a:rPr sz="3000" spc="-20" dirty="0">
                <a:solidFill>
                  <a:srgbClr val="5F2C16"/>
                </a:solidFill>
              </a:rPr>
              <a:t>рамках</a:t>
            </a:r>
            <a:r>
              <a:rPr sz="3000" spc="-160" dirty="0">
                <a:solidFill>
                  <a:srgbClr val="5F2C16"/>
                </a:solidFill>
              </a:rPr>
              <a:t> </a:t>
            </a:r>
            <a:r>
              <a:rPr sz="3000" spc="-10" dirty="0">
                <a:solidFill>
                  <a:srgbClr val="5F2C16"/>
                </a:solidFill>
              </a:rPr>
              <a:t>проекта</a:t>
            </a:r>
            <a:endParaRPr sz="3000"/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3000" spc="-35" dirty="0">
                <a:solidFill>
                  <a:srgbClr val="5F2C16"/>
                </a:solidFill>
              </a:rPr>
              <a:t>«Школа</a:t>
            </a:r>
            <a:r>
              <a:rPr sz="3000" spc="-200" dirty="0">
                <a:solidFill>
                  <a:srgbClr val="5F2C16"/>
                </a:solidFill>
              </a:rPr>
              <a:t> </a:t>
            </a:r>
            <a:r>
              <a:rPr sz="3000" spc="-10" dirty="0">
                <a:solidFill>
                  <a:srgbClr val="5F2C16"/>
                </a:solidFill>
              </a:rPr>
              <a:t>Минпросвещения»</a:t>
            </a:r>
            <a:endParaRPr sz="30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18939"/>
              </p:ext>
            </p:extLst>
          </p:nvPr>
        </p:nvGraphicFramePr>
        <p:xfrm>
          <a:off x="652539" y="2133600"/>
          <a:ext cx="10824843" cy="26288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1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77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7540">
                <a:tc>
                  <a:txBody>
                    <a:bodyPr/>
                    <a:lstStyle/>
                    <a:p>
                      <a:pPr algn="ctr">
                        <a:lnSpc>
                          <a:spcPts val="2335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№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п/п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777875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Наименование</a:t>
                      </a:r>
                      <a:r>
                        <a:rPr sz="2000" b="1" spc="-8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ОО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3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Итоговый</a:t>
                      </a:r>
                      <a:r>
                        <a:rPr sz="2000" b="1" spc="-5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балл</a:t>
                      </a:r>
                      <a:r>
                        <a:rPr sz="20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по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результатам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самодиагностики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Уровень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ctr">
                        <a:lnSpc>
                          <a:spcPts val="2335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 smtClean="0">
                          <a:latin typeface="Calibri"/>
                          <a:cs typeface="Calibri"/>
                        </a:rPr>
                        <a:t>М</a:t>
                      </a: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А</a:t>
                      </a:r>
                      <a:r>
                        <a:rPr sz="2000" dirty="0" smtClean="0">
                          <a:latin typeface="Calibri"/>
                          <a:cs typeface="Calibri"/>
                        </a:rPr>
                        <a:t>ОУ</a:t>
                      </a:r>
                      <a:r>
                        <a:rPr sz="2000" spc="-5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СОШ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1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35"/>
                        </a:lnSpc>
                      </a:pPr>
                      <a:r>
                        <a:rPr sz="2000" spc="-25" dirty="0" smtClean="0">
                          <a:latin typeface="Calibri"/>
                          <a:cs typeface="Calibri"/>
                        </a:rPr>
                        <a:t>7</a:t>
                      </a: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2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35"/>
                        </a:lnSpc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базовый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МАОУ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СОШ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2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2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103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2340"/>
                        </a:lnSpc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средний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ctr">
                        <a:lnSpc>
                          <a:spcPts val="2335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 smtClean="0">
                          <a:latin typeface="Calibri"/>
                          <a:cs typeface="Calibri"/>
                        </a:rPr>
                        <a:t>М</a:t>
                      </a: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А</a:t>
                      </a:r>
                      <a:r>
                        <a:rPr sz="2000" dirty="0" smtClean="0">
                          <a:latin typeface="Calibri"/>
                          <a:cs typeface="Calibri"/>
                        </a:rPr>
                        <a:t>ОУ</a:t>
                      </a:r>
                      <a:r>
                        <a:rPr sz="2000" spc="-5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СОШ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3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35"/>
                        </a:lnSpc>
                      </a:pP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69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2335"/>
                        </a:lnSpc>
                      </a:pPr>
                      <a:r>
                        <a:rPr lang="ru-RU" sz="2000" spc="-10" dirty="0" smtClean="0">
                          <a:latin typeface="Calibri"/>
                          <a:cs typeface="Calibri"/>
                        </a:rPr>
                        <a:t>базовый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sz="2000" dirty="0" smtClean="0">
                          <a:latin typeface="Calibri"/>
                          <a:cs typeface="Calibri"/>
                        </a:rPr>
                        <a:t>М</a:t>
                      </a: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А</a:t>
                      </a:r>
                      <a:r>
                        <a:rPr sz="2000" dirty="0" smtClean="0">
                          <a:latin typeface="Calibri"/>
                          <a:cs typeface="Calibri"/>
                        </a:rPr>
                        <a:t>ОУ</a:t>
                      </a:r>
                      <a:r>
                        <a:rPr sz="2000" spc="-5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СОШ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2000" spc="-50" dirty="0" smtClean="0">
                          <a:latin typeface="Calibri"/>
                          <a:cs typeface="Calibri"/>
                        </a:rPr>
                        <a:t>9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78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2340"/>
                        </a:lnSpc>
                      </a:pPr>
                      <a:r>
                        <a:rPr lang="ru-RU" sz="2000" spc="-10" dirty="0" smtClean="0">
                          <a:latin typeface="Calibri"/>
                          <a:cs typeface="Calibri"/>
                        </a:rPr>
                        <a:t>базовый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6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5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2000" dirty="0" smtClean="0">
                          <a:latin typeface="Calibri"/>
                          <a:cs typeface="Calibri"/>
                        </a:rPr>
                        <a:t>М</a:t>
                      </a: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АОУ</a:t>
                      </a:r>
                      <a:r>
                        <a:rPr lang="ru-RU" sz="2000" baseline="0" dirty="0" smtClean="0">
                          <a:latin typeface="Calibri"/>
                          <a:cs typeface="Calibri"/>
                        </a:rPr>
                        <a:t> СОШ № 15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64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lang="ru-RU" sz="2000" spc="-10" dirty="0" smtClean="0">
                          <a:latin typeface="Calibri"/>
                          <a:cs typeface="Calibri"/>
                        </a:rPr>
                        <a:t>базовый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5D8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sz="20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6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821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sz="2000" dirty="0" smtClean="0">
                          <a:latin typeface="Calibri"/>
                          <a:cs typeface="Calibri"/>
                        </a:rPr>
                        <a:t>М</a:t>
                      </a: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А</a:t>
                      </a:r>
                      <a:r>
                        <a:rPr sz="2000" dirty="0" smtClean="0">
                          <a:latin typeface="Calibri"/>
                          <a:cs typeface="Calibri"/>
                        </a:rPr>
                        <a:t>ОУ</a:t>
                      </a:r>
                      <a:r>
                        <a:rPr sz="2000" spc="-5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СОШ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№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5" dirty="0" smtClean="0">
                          <a:latin typeface="Calibri"/>
                          <a:cs typeface="Calibri"/>
                        </a:rPr>
                        <a:t>1</a:t>
                      </a: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7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40"/>
                        </a:lnSpc>
                      </a:pPr>
                      <a:r>
                        <a:rPr lang="ru-RU" sz="2000" spc="-25" dirty="0" smtClean="0">
                          <a:latin typeface="Calibri"/>
                          <a:cs typeface="Calibri"/>
                        </a:rPr>
                        <a:t>61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340"/>
                        </a:lnSpc>
                      </a:pPr>
                      <a:r>
                        <a:rPr lang="ru-RU" sz="2000" dirty="0" smtClean="0">
                          <a:latin typeface="Calibri"/>
                          <a:cs typeface="Calibri"/>
                        </a:rPr>
                        <a:t>базовый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99644"/>
            <a:ext cx="12192000" cy="6143625"/>
            <a:chOff x="0" y="199644"/>
            <a:chExt cx="12192000" cy="6143625"/>
          </a:xfrm>
        </p:grpSpPr>
        <p:sp>
          <p:nvSpPr>
            <p:cNvPr id="3" name="object 3"/>
            <p:cNvSpPr/>
            <p:nvPr/>
          </p:nvSpPr>
          <p:spPr>
            <a:xfrm>
              <a:off x="1193291" y="1737360"/>
              <a:ext cx="9966960" cy="0"/>
            </a:xfrm>
            <a:custGeom>
              <a:avLst/>
              <a:gdLst/>
              <a:ahLst/>
              <a:cxnLst/>
              <a:rect l="l" t="t" r="r" b="b"/>
              <a:pathLst>
                <a:path w="9966960">
                  <a:moveTo>
                    <a:pt x="0" y="0"/>
                  </a:moveTo>
                  <a:lnTo>
                    <a:pt x="9966960" y="0"/>
                  </a:lnTo>
                </a:path>
              </a:pathLst>
            </a:custGeom>
            <a:ln w="6350">
              <a:solidFill>
                <a:srgbClr val="7F7F7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99644"/>
              <a:ext cx="12191999" cy="614324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247" y="216408"/>
            <a:ext cx="12113260" cy="5927090"/>
            <a:chOff x="79247" y="216408"/>
            <a:chExt cx="12113260" cy="5927090"/>
          </a:xfrm>
        </p:grpSpPr>
        <p:sp>
          <p:nvSpPr>
            <p:cNvPr id="3" name="object 3"/>
            <p:cNvSpPr/>
            <p:nvPr/>
          </p:nvSpPr>
          <p:spPr>
            <a:xfrm>
              <a:off x="1193292" y="1737360"/>
              <a:ext cx="9966960" cy="0"/>
            </a:xfrm>
            <a:custGeom>
              <a:avLst/>
              <a:gdLst/>
              <a:ahLst/>
              <a:cxnLst/>
              <a:rect l="l" t="t" r="r" b="b"/>
              <a:pathLst>
                <a:path w="9966960">
                  <a:moveTo>
                    <a:pt x="0" y="0"/>
                  </a:moveTo>
                  <a:lnTo>
                    <a:pt x="9966960" y="0"/>
                  </a:lnTo>
                </a:path>
              </a:pathLst>
            </a:custGeom>
            <a:ln w="6350">
              <a:solidFill>
                <a:srgbClr val="7F7F7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247" y="216408"/>
              <a:ext cx="12112752" cy="592683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5759" y="7620"/>
            <a:ext cx="11826240" cy="6318885"/>
            <a:chOff x="365759" y="7620"/>
            <a:chExt cx="11826240" cy="6318885"/>
          </a:xfrm>
        </p:grpSpPr>
        <p:sp>
          <p:nvSpPr>
            <p:cNvPr id="3" name="object 3"/>
            <p:cNvSpPr/>
            <p:nvPr/>
          </p:nvSpPr>
          <p:spPr>
            <a:xfrm>
              <a:off x="1193292" y="1737359"/>
              <a:ext cx="9966960" cy="0"/>
            </a:xfrm>
            <a:custGeom>
              <a:avLst/>
              <a:gdLst/>
              <a:ahLst/>
              <a:cxnLst/>
              <a:rect l="l" t="t" r="r" b="b"/>
              <a:pathLst>
                <a:path w="9966960">
                  <a:moveTo>
                    <a:pt x="0" y="0"/>
                  </a:moveTo>
                  <a:lnTo>
                    <a:pt x="9966960" y="0"/>
                  </a:lnTo>
                </a:path>
              </a:pathLst>
            </a:custGeom>
            <a:ln w="6350">
              <a:solidFill>
                <a:srgbClr val="7F7F7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5759" y="7620"/>
              <a:ext cx="11826240" cy="63185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341745"/>
            <a:chOff x="0" y="0"/>
            <a:chExt cx="12192000" cy="6341745"/>
          </a:xfrm>
        </p:grpSpPr>
        <p:sp>
          <p:nvSpPr>
            <p:cNvPr id="3" name="object 3"/>
            <p:cNvSpPr/>
            <p:nvPr/>
          </p:nvSpPr>
          <p:spPr>
            <a:xfrm>
              <a:off x="1193291" y="1737360"/>
              <a:ext cx="9966960" cy="0"/>
            </a:xfrm>
            <a:custGeom>
              <a:avLst/>
              <a:gdLst/>
              <a:ahLst/>
              <a:cxnLst/>
              <a:rect l="l" t="t" r="r" b="b"/>
              <a:pathLst>
                <a:path w="9966960">
                  <a:moveTo>
                    <a:pt x="0" y="0"/>
                  </a:moveTo>
                  <a:lnTo>
                    <a:pt x="9966960" y="0"/>
                  </a:lnTo>
                </a:path>
              </a:pathLst>
            </a:custGeom>
            <a:ln w="6350">
              <a:solidFill>
                <a:srgbClr val="7F7F7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3413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9683" y="257556"/>
            <a:ext cx="11378565" cy="1588135"/>
          </a:xfrm>
          <a:custGeom>
            <a:avLst/>
            <a:gdLst/>
            <a:ahLst/>
            <a:cxnLst/>
            <a:rect l="l" t="t" r="r" b="b"/>
            <a:pathLst>
              <a:path w="11378565" h="1588135">
                <a:moveTo>
                  <a:pt x="11378184" y="0"/>
                </a:moveTo>
                <a:lnTo>
                  <a:pt x="0" y="0"/>
                </a:lnTo>
                <a:lnTo>
                  <a:pt x="0" y="1588008"/>
                </a:lnTo>
                <a:lnTo>
                  <a:pt x="11378184" y="1588008"/>
                </a:lnTo>
                <a:lnTo>
                  <a:pt x="11378184" y="0"/>
                </a:lnTo>
                <a:close/>
              </a:path>
            </a:pathLst>
          </a:custGeom>
          <a:solidFill>
            <a:srgbClr val="FAE5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65348" y="564845"/>
            <a:ext cx="6575425" cy="560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3500" dirty="0">
                <a:solidFill>
                  <a:srgbClr val="5F2C16"/>
                </a:solidFill>
              </a:rPr>
              <a:t>Пилотные</a:t>
            </a:r>
            <a:r>
              <a:rPr sz="3500" spc="-40" dirty="0">
                <a:solidFill>
                  <a:srgbClr val="5F2C16"/>
                </a:solidFill>
              </a:rPr>
              <a:t> </a:t>
            </a:r>
            <a:r>
              <a:rPr sz="3500" dirty="0">
                <a:solidFill>
                  <a:srgbClr val="5F2C16"/>
                </a:solidFill>
              </a:rPr>
              <a:t>школы</a:t>
            </a:r>
            <a:r>
              <a:rPr sz="3500" spc="-45" dirty="0">
                <a:solidFill>
                  <a:srgbClr val="5F2C16"/>
                </a:solidFill>
              </a:rPr>
              <a:t> </a:t>
            </a:r>
            <a:r>
              <a:rPr sz="3500" spc="-10" dirty="0">
                <a:solidFill>
                  <a:srgbClr val="5F2C16"/>
                </a:solidFill>
              </a:rPr>
              <a:t>проекта</a:t>
            </a:r>
            <a:endParaRPr sz="3500"/>
          </a:p>
        </p:txBody>
      </p:sp>
      <p:sp>
        <p:nvSpPr>
          <p:cNvPr id="4" name="object 4"/>
          <p:cNvSpPr txBox="1"/>
          <p:nvPr/>
        </p:nvSpPr>
        <p:spPr>
          <a:xfrm>
            <a:off x="735583" y="992251"/>
            <a:ext cx="9878060" cy="4979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80770">
              <a:lnSpc>
                <a:spcPct val="100000"/>
              </a:lnSpc>
              <a:spcBef>
                <a:spcPts val="105"/>
              </a:spcBef>
              <a:tabLst>
                <a:tab pos="7430134" algn="l"/>
              </a:tabLst>
            </a:pPr>
            <a:r>
              <a:rPr sz="3500" dirty="0">
                <a:solidFill>
                  <a:srgbClr val="5F2C16"/>
                </a:solidFill>
                <a:latin typeface="Arial Black"/>
                <a:cs typeface="Arial Black"/>
              </a:rPr>
              <a:t>в</a:t>
            </a:r>
            <a:r>
              <a:rPr sz="3500" spc="-30" dirty="0">
                <a:solidFill>
                  <a:srgbClr val="5F2C16"/>
                </a:solidFill>
                <a:latin typeface="Arial Black"/>
                <a:cs typeface="Arial Black"/>
              </a:rPr>
              <a:t> </a:t>
            </a:r>
            <a:r>
              <a:rPr sz="3500" dirty="0">
                <a:solidFill>
                  <a:srgbClr val="5F2C16"/>
                </a:solidFill>
                <a:latin typeface="Arial Black"/>
                <a:cs typeface="Arial Black"/>
              </a:rPr>
              <a:t>Свердловской</a:t>
            </a:r>
            <a:r>
              <a:rPr sz="3500" spc="-55" dirty="0">
                <a:solidFill>
                  <a:srgbClr val="5F2C16"/>
                </a:solidFill>
                <a:latin typeface="Arial Black"/>
                <a:cs typeface="Arial Black"/>
              </a:rPr>
              <a:t> </a:t>
            </a:r>
            <a:r>
              <a:rPr sz="3500" spc="-10" dirty="0">
                <a:solidFill>
                  <a:srgbClr val="5F2C16"/>
                </a:solidFill>
                <a:latin typeface="Arial Black"/>
                <a:cs typeface="Arial Black"/>
              </a:rPr>
              <a:t>области</a:t>
            </a:r>
            <a:r>
              <a:rPr sz="3500" dirty="0">
                <a:solidFill>
                  <a:srgbClr val="5F2C16"/>
                </a:solidFill>
                <a:latin typeface="Arial Black"/>
                <a:cs typeface="Arial Black"/>
              </a:rPr>
              <a:t>	–</a:t>
            </a:r>
            <a:r>
              <a:rPr sz="3500" spc="-40" dirty="0">
                <a:solidFill>
                  <a:srgbClr val="5F2C16"/>
                </a:solidFill>
                <a:latin typeface="Arial Black"/>
                <a:cs typeface="Arial Black"/>
              </a:rPr>
              <a:t> </a:t>
            </a:r>
            <a:r>
              <a:rPr sz="3500" dirty="0">
                <a:solidFill>
                  <a:srgbClr val="5F2C16"/>
                </a:solidFill>
                <a:latin typeface="Arial Black"/>
                <a:cs typeface="Arial Black"/>
              </a:rPr>
              <a:t>27</a:t>
            </a:r>
            <a:r>
              <a:rPr sz="3500" spc="-30" dirty="0">
                <a:solidFill>
                  <a:srgbClr val="5F2C16"/>
                </a:solidFill>
                <a:latin typeface="Arial Black"/>
                <a:cs typeface="Arial Black"/>
              </a:rPr>
              <a:t> </a:t>
            </a:r>
            <a:r>
              <a:rPr sz="3500" spc="-20" dirty="0">
                <a:solidFill>
                  <a:srgbClr val="5F2C16"/>
                </a:solidFill>
                <a:latin typeface="Arial Black"/>
                <a:cs typeface="Arial Black"/>
              </a:rPr>
              <a:t>школ</a:t>
            </a:r>
            <a:endParaRPr sz="35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965"/>
              </a:spcBef>
              <a:tabLst>
                <a:tab pos="1487805" algn="l"/>
              </a:tabLst>
            </a:pP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Артинская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	СОШ</a:t>
            </a:r>
            <a:r>
              <a:rPr sz="2400" spc="-3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№</a:t>
            </a:r>
            <a:r>
              <a:rPr sz="2400" spc="-1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3F3F3F"/>
                </a:solidFill>
                <a:latin typeface="Calibri"/>
                <a:cs typeface="Calibri"/>
              </a:rPr>
              <a:t>6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Артинский</a:t>
            </a:r>
            <a:r>
              <a:rPr sz="2400" spc="-12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лицей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Ачитская</a:t>
            </a:r>
            <a:r>
              <a:rPr sz="2400" spc="-7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35" dirty="0">
                <a:solidFill>
                  <a:srgbClr val="3F3F3F"/>
                </a:solidFill>
                <a:latin typeface="Calibri"/>
                <a:cs typeface="Calibri"/>
              </a:rPr>
              <a:t>школа-</a:t>
            </a: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интернат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Бердюгинская</a:t>
            </a:r>
            <a:r>
              <a:rPr sz="2400" spc="-6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СОШ</a:t>
            </a:r>
            <a:r>
              <a:rPr sz="2400" spc="-7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Ирбитское</a:t>
            </a:r>
            <a:r>
              <a:rPr sz="2400" spc="-5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МО</a:t>
            </a:r>
            <a:endParaRPr sz="2400">
              <a:latin typeface="Calibri"/>
              <a:cs typeface="Calibri"/>
            </a:endParaRPr>
          </a:p>
          <a:p>
            <a:pPr marL="12700" marR="4851400">
              <a:lnSpc>
                <a:spcPct val="138800"/>
              </a:lnSpc>
            </a:pP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Верхнесинячихинская</a:t>
            </a:r>
            <a:r>
              <a:rPr sz="2400" spc="-10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школа-</a:t>
            </a: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интернат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МБОУ</a:t>
            </a:r>
            <a:r>
              <a:rPr sz="2400" spc="-6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СОШ</a:t>
            </a:r>
            <a:r>
              <a:rPr sz="2400" spc="-5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№</a:t>
            </a:r>
            <a:r>
              <a:rPr sz="2400" spc="-3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48</a:t>
            </a:r>
            <a:r>
              <a:rPr sz="2400" spc="-6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г.</a:t>
            </a:r>
            <a:r>
              <a:rPr sz="2400" spc="-4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3F3F3F"/>
                </a:solidFill>
                <a:latin typeface="Calibri"/>
                <a:cs typeface="Calibri"/>
              </a:rPr>
              <a:t>Н-</a:t>
            </a:r>
            <a:r>
              <a:rPr sz="2400" spc="-10" dirty="0">
                <a:solidFill>
                  <a:srgbClr val="3F3F3F"/>
                </a:solidFill>
                <a:latin typeface="Calibri"/>
                <a:cs typeface="Calibri"/>
              </a:rPr>
              <a:t>Тагил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МБОУ</a:t>
            </a:r>
            <a:r>
              <a:rPr sz="2400" spc="-6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СОШ</a:t>
            </a:r>
            <a:r>
              <a:rPr sz="2400" spc="-5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№</a:t>
            </a:r>
            <a:r>
              <a:rPr sz="2400" spc="-3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3</a:t>
            </a:r>
            <a:r>
              <a:rPr sz="2400" spc="-6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г.</a:t>
            </a:r>
            <a:r>
              <a:rPr sz="2400" spc="-4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Реж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Троицкая</a:t>
            </a:r>
            <a:r>
              <a:rPr sz="2400" spc="-2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СОШ</a:t>
            </a:r>
            <a:r>
              <a:rPr sz="2400" spc="-4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№</a:t>
            </a: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62</a:t>
            </a:r>
            <a:r>
              <a:rPr sz="2400" spc="-4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3F3F3F"/>
                </a:solidFill>
                <a:latin typeface="Calibri"/>
                <a:cs typeface="Calibri"/>
              </a:rPr>
              <a:t>и</a:t>
            </a:r>
            <a:r>
              <a:rPr sz="2400" spc="-25" dirty="0">
                <a:solidFill>
                  <a:srgbClr val="3F3F3F"/>
                </a:solidFill>
                <a:latin typeface="Calibri"/>
                <a:cs typeface="Calibri"/>
              </a:rPr>
              <a:t> др.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989320" y="1845564"/>
            <a:ext cx="5908675" cy="4488180"/>
            <a:chOff x="5989320" y="1845564"/>
            <a:chExt cx="5908675" cy="448818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87055" y="1845564"/>
              <a:ext cx="4210811" cy="44881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182612" y="3799344"/>
              <a:ext cx="1454150" cy="1927860"/>
            </a:xfrm>
            <a:custGeom>
              <a:avLst/>
              <a:gdLst/>
              <a:ahLst/>
              <a:cxnLst/>
              <a:rect l="l" t="t" r="r" b="b"/>
              <a:pathLst>
                <a:path w="1454150" h="1927860">
                  <a:moveTo>
                    <a:pt x="850392" y="697979"/>
                  </a:moveTo>
                  <a:lnTo>
                    <a:pt x="0" y="697979"/>
                  </a:lnTo>
                  <a:lnTo>
                    <a:pt x="0" y="1927847"/>
                  </a:lnTo>
                  <a:lnTo>
                    <a:pt x="850392" y="1927847"/>
                  </a:lnTo>
                  <a:lnTo>
                    <a:pt x="850392" y="697979"/>
                  </a:lnTo>
                  <a:close/>
                </a:path>
                <a:path w="1454150" h="1927860">
                  <a:moveTo>
                    <a:pt x="1453896" y="0"/>
                  </a:moveTo>
                  <a:lnTo>
                    <a:pt x="589788" y="0"/>
                  </a:lnTo>
                  <a:lnTo>
                    <a:pt x="589788" y="614159"/>
                  </a:lnTo>
                  <a:lnTo>
                    <a:pt x="1453896" y="614159"/>
                  </a:lnTo>
                  <a:lnTo>
                    <a:pt x="1453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89320" y="2761488"/>
              <a:ext cx="2684526" cy="270433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76324" y="155194"/>
            <a:ext cx="9996170" cy="137922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 algn="just">
              <a:lnSpc>
                <a:spcPct val="90000"/>
              </a:lnSpc>
              <a:spcBef>
                <a:spcPts val="385"/>
              </a:spcBef>
            </a:pP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Благодаря</a:t>
            </a:r>
            <a:r>
              <a:rPr sz="2400" spc="-8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самодиагностике,</a:t>
            </a:r>
            <a:r>
              <a:rPr sz="2400" spc="-7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8D4121"/>
                </a:solidFill>
                <a:latin typeface="Calibri"/>
                <a:cs typeface="Calibri"/>
              </a:rPr>
              <a:t>которую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участники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проекта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провели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на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8D4121"/>
                </a:solidFill>
                <a:latin typeface="Calibri"/>
                <a:cs typeface="Calibri"/>
              </a:rPr>
              <a:t>первом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этапе,</a:t>
            </a:r>
            <a:r>
              <a:rPr sz="2400" spc="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они смогли</a:t>
            </a:r>
            <a:r>
              <a:rPr sz="2400" spc="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выявить</a:t>
            </a:r>
            <a:r>
              <a:rPr sz="2400" spc="1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свои</a:t>
            </a:r>
            <a:r>
              <a:rPr sz="2400" spc="-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проблемные</a:t>
            </a:r>
            <a:r>
              <a:rPr sz="2400" spc="1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зоны</a:t>
            </a:r>
            <a:r>
              <a:rPr sz="2400" spc="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в</a:t>
            </a:r>
            <a:r>
              <a:rPr sz="2400" spc="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каждом</a:t>
            </a:r>
            <a:r>
              <a:rPr sz="2400" spc="-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из</a:t>
            </a:r>
            <a:r>
              <a:rPr sz="2400" spc="1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этих</a:t>
            </a:r>
            <a:r>
              <a:rPr sz="2400" spc="-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8D4121"/>
                </a:solidFill>
                <a:latin typeface="Calibri"/>
                <a:cs typeface="Calibri"/>
              </a:rPr>
              <a:t>восьми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направлений.</a:t>
            </a:r>
            <a:r>
              <a:rPr sz="2400" spc="490" dirty="0">
                <a:solidFill>
                  <a:srgbClr val="8D4121"/>
                </a:solidFill>
                <a:latin typeface="Calibri"/>
                <a:cs typeface="Calibri"/>
              </a:rPr>
              <a:t> 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Затем</a:t>
            </a:r>
            <a:r>
              <a:rPr sz="2400" spc="490" dirty="0">
                <a:solidFill>
                  <a:srgbClr val="8D4121"/>
                </a:solidFill>
                <a:latin typeface="Calibri"/>
                <a:cs typeface="Calibri"/>
              </a:rPr>
              <a:t> 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были</a:t>
            </a:r>
            <a:r>
              <a:rPr sz="2400" spc="490" dirty="0">
                <a:solidFill>
                  <a:srgbClr val="8D4121"/>
                </a:solidFill>
                <a:latin typeface="Calibri"/>
                <a:cs typeface="Calibri"/>
              </a:rPr>
              <a:t> 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составлены</a:t>
            </a:r>
            <a:r>
              <a:rPr sz="2400" spc="495" dirty="0">
                <a:solidFill>
                  <a:srgbClr val="8D4121"/>
                </a:solidFill>
                <a:latin typeface="Calibri"/>
                <a:cs typeface="Calibri"/>
              </a:rPr>
              <a:t> 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индивидуальные</a:t>
            </a:r>
            <a:r>
              <a:rPr sz="2400" spc="505" dirty="0">
                <a:solidFill>
                  <a:srgbClr val="8D4121"/>
                </a:solidFill>
                <a:latin typeface="Calibri"/>
                <a:cs typeface="Calibri"/>
              </a:rPr>
              <a:t>  </a:t>
            </a:r>
            <a:r>
              <a:rPr sz="2400" spc="-10" dirty="0">
                <a:solidFill>
                  <a:srgbClr val="8D4121"/>
                </a:solidFill>
                <a:latin typeface="Calibri"/>
                <a:cs typeface="Calibri"/>
              </a:rPr>
              <a:t>программы,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которые</a:t>
            </a:r>
            <a:r>
              <a:rPr sz="2400" spc="-6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помогут</a:t>
            </a:r>
            <a:r>
              <a:rPr sz="2400" spc="-6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выйти</a:t>
            </a:r>
            <a:r>
              <a:rPr sz="2400" spc="-5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на</a:t>
            </a:r>
            <a:r>
              <a:rPr sz="2400" spc="-6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8D4121"/>
                </a:solidFill>
                <a:latin typeface="Calibri"/>
                <a:cs typeface="Calibri"/>
              </a:rPr>
              <a:t>новый</a:t>
            </a:r>
            <a:r>
              <a:rPr sz="2400" spc="-6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 err="1">
                <a:solidFill>
                  <a:srgbClr val="8D4121"/>
                </a:solidFill>
                <a:latin typeface="Calibri"/>
                <a:cs typeface="Calibri"/>
              </a:rPr>
              <a:t>уровень</a:t>
            </a:r>
            <a:r>
              <a:rPr sz="2400" spc="-80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 err="1" smtClean="0">
                <a:solidFill>
                  <a:srgbClr val="8D4121"/>
                </a:solidFill>
                <a:latin typeface="Calibri"/>
                <a:cs typeface="Calibri"/>
              </a:rPr>
              <a:t>развит</a:t>
            </a:r>
            <a:r>
              <a:rPr lang="ru-RU" sz="2400" dirty="0" err="1" smtClean="0">
                <a:solidFill>
                  <a:srgbClr val="8D4121"/>
                </a:solidFill>
                <a:latin typeface="Calibri"/>
                <a:cs typeface="Calibri"/>
              </a:rPr>
              <a:t>ия</a:t>
            </a:r>
            <a:r>
              <a:rPr lang="ru-RU" sz="2400" dirty="0" smtClean="0">
                <a:solidFill>
                  <a:srgbClr val="8D4121"/>
                </a:solidFill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  <p:grpSp>
        <p:nvGrpSpPr>
          <p:cNvPr id="4" name="object 5"/>
          <p:cNvGrpSpPr/>
          <p:nvPr/>
        </p:nvGrpSpPr>
        <p:grpSpPr>
          <a:xfrm>
            <a:off x="2743200" y="1752600"/>
            <a:ext cx="5908675" cy="4488180"/>
            <a:chOff x="5989320" y="1845564"/>
            <a:chExt cx="5908675" cy="4488180"/>
          </a:xfrm>
        </p:grpSpPr>
        <p:pic>
          <p:nvPicPr>
            <p:cNvPr id="5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87055" y="1845564"/>
              <a:ext cx="4210811" cy="4488180"/>
            </a:xfrm>
            <a:prstGeom prst="rect">
              <a:avLst/>
            </a:prstGeom>
          </p:spPr>
        </p:pic>
        <p:sp>
          <p:nvSpPr>
            <p:cNvPr id="6" name="object 7"/>
            <p:cNvSpPr/>
            <p:nvPr/>
          </p:nvSpPr>
          <p:spPr>
            <a:xfrm>
              <a:off x="7182612" y="3799344"/>
              <a:ext cx="1454150" cy="1927860"/>
            </a:xfrm>
            <a:custGeom>
              <a:avLst/>
              <a:gdLst/>
              <a:ahLst/>
              <a:cxnLst/>
              <a:rect l="l" t="t" r="r" b="b"/>
              <a:pathLst>
                <a:path w="1454150" h="1927860">
                  <a:moveTo>
                    <a:pt x="850392" y="697979"/>
                  </a:moveTo>
                  <a:lnTo>
                    <a:pt x="0" y="697979"/>
                  </a:lnTo>
                  <a:lnTo>
                    <a:pt x="0" y="1927847"/>
                  </a:lnTo>
                  <a:lnTo>
                    <a:pt x="850392" y="1927847"/>
                  </a:lnTo>
                  <a:lnTo>
                    <a:pt x="850392" y="697979"/>
                  </a:lnTo>
                  <a:close/>
                </a:path>
                <a:path w="1454150" h="1927860">
                  <a:moveTo>
                    <a:pt x="1453896" y="0"/>
                  </a:moveTo>
                  <a:lnTo>
                    <a:pt x="589788" y="0"/>
                  </a:lnTo>
                  <a:lnTo>
                    <a:pt x="589788" y="614159"/>
                  </a:lnTo>
                  <a:lnTo>
                    <a:pt x="1453896" y="614159"/>
                  </a:lnTo>
                  <a:lnTo>
                    <a:pt x="1453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89320" y="2761488"/>
              <a:ext cx="2684526" cy="270433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0247" y="2329688"/>
            <a:ext cx="10758805" cy="338201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715" algn="just">
              <a:lnSpc>
                <a:spcPts val="2590"/>
              </a:lnSpc>
              <a:spcBef>
                <a:spcPts val="425"/>
              </a:spcBef>
            </a:pPr>
            <a:r>
              <a:rPr sz="2400" dirty="0">
                <a:latin typeface="Calibri"/>
                <a:cs typeface="Calibri"/>
              </a:rPr>
              <a:t>Утвержден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План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(дорожная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карта)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внедрения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проекта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Свердловской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области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на </a:t>
            </a:r>
            <a:r>
              <a:rPr sz="2400" spc="-10" dirty="0">
                <a:latin typeface="Calibri"/>
                <a:cs typeface="Calibri"/>
              </a:rPr>
              <a:t>2022-</a:t>
            </a:r>
            <a:r>
              <a:rPr sz="2400" dirty="0">
                <a:latin typeface="Calibri"/>
                <a:cs typeface="Calibri"/>
              </a:rPr>
              <a:t>2024</a:t>
            </a:r>
            <a:r>
              <a:rPr sz="2400" spc="1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годы.</a:t>
            </a:r>
            <a:r>
              <a:rPr sz="2400" spc="1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Приказ</a:t>
            </a:r>
            <a:r>
              <a:rPr sz="2400" spc="2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Министерства</a:t>
            </a:r>
            <a:r>
              <a:rPr sz="2400" spc="2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образования</a:t>
            </a:r>
            <a:r>
              <a:rPr sz="2400" spc="2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и</a:t>
            </a:r>
            <a:r>
              <a:rPr sz="2400" spc="1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молодежной</a:t>
            </a:r>
            <a:r>
              <a:rPr sz="2400" spc="1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политики</a:t>
            </a:r>
            <a:r>
              <a:rPr sz="2400" spc="204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№ </a:t>
            </a:r>
            <a:r>
              <a:rPr sz="2400" spc="-20" dirty="0">
                <a:latin typeface="Calibri"/>
                <a:cs typeface="Calibri"/>
              </a:rPr>
              <a:t>1164-</a:t>
            </a:r>
            <a:r>
              <a:rPr sz="2400" dirty="0">
                <a:latin typeface="Calibri"/>
                <a:cs typeface="Calibri"/>
              </a:rPr>
              <a:t>Д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от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09.12.2022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года</a:t>
            </a:r>
            <a:endParaRPr sz="2400" dirty="0">
              <a:latin typeface="Calibri"/>
              <a:cs typeface="Calibri"/>
            </a:endParaRPr>
          </a:p>
          <a:p>
            <a:pPr marL="12700" marR="5080" algn="just">
              <a:lnSpc>
                <a:spcPts val="2590"/>
              </a:lnSpc>
              <a:spcBef>
                <a:spcPts val="1415"/>
              </a:spcBef>
            </a:pPr>
            <a:r>
              <a:rPr sz="2400" b="1" dirty="0">
                <a:solidFill>
                  <a:srgbClr val="8D4121"/>
                </a:solidFill>
                <a:latin typeface="Calibri"/>
                <a:cs typeface="Calibri"/>
              </a:rPr>
              <a:t>С</a:t>
            </a:r>
            <a:r>
              <a:rPr sz="2400" b="1" spc="18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8D4121"/>
                </a:solidFill>
                <a:latin typeface="Calibri"/>
                <a:cs typeface="Calibri"/>
              </a:rPr>
              <a:t>01.09.2023</a:t>
            </a:r>
            <a:r>
              <a:rPr sz="2400" b="1" spc="18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8D4121"/>
                </a:solidFill>
                <a:latin typeface="Calibri"/>
                <a:cs typeface="Calibri"/>
              </a:rPr>
              <a:t>года</a:t>
            </a:r>
            <a:r>
              <a:rPr sz="2400" b="1" spc="185" dirty="0">
                <a:solidFill>
                  <a:srgbClr val="8D4121"/>
                </a:solidFill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школы</a:t>
            </a:r>
            <a:r>
              <a:rPr sz="2400" spc="185" dirty="0">
                <a:latin typeface="Calibri"/>
                <a:cs typeface="Calibri"/>
              </a:rPr>
              <a:t> </a:t>
            </a:r>
            <a:r>
              <a:rPr sz="2400" dirty="0" err="1" smtClean="0">
                <a:latin typeface="Calibri"/>
                <a:cs typeface="Calibri"/>
              </a:rPr>
              <a:t>пере</a:t>
            </a:r>
            <a:r>
              <a:rPr lang="ru-RU" sz="2400" dirty="0" smtClean="0">
                <a:latin typeface="Calibri"/>
                <a:cs typeface="Calibri"/>
              </a:rPr>
              <a:t>шли</a:t>
            </a:r>
            <a:r>
              <a:rPr sz="2400" spc="195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на</a:t>
            </a:r>
            <a:r>
              <a:rPr sz="2400" spc="1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единые</a:t>
            </a:r>
            <a:r>
              <a:rPr sz="2400" spc="1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ФООП.</a:t>
            </a:r>
            <a:r>
              <a:rPr sz="2400" spc="1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Школа</a:t>
            </a:r>
            <a:r>
              <a:rPr sz="2400" spc="1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должна</a:t>
            </a:r>
            <a:r>
              <a:rPr sz="2400" spc="1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применять </a:t>
            </a:r>
            <a:r>
              <a:rPr sz="2400" dirty="0">
                <a:latin typeface="Calibri"/>
                <a:cs typeface="Calibri"/>
              </a:rPr>
              <a:t>их</a:t>
            </a:r>
            <a:r>
              <a:rPr sz="2400" spc="15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или</a:t>
            </a:r>
            <a:r>
              <a:rPr sz="2400" spc="1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ООП,</a:t>
            </a:r>
            <a:r>
              <a:rPr sz="2400" spc="15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содержание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и</a:t>
            </a:r>
            <a:r>
              <a:rPr sz="2400" spc="15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планируемые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результаты</a:t>
            </a:r>
            <a:r>
              <a:rPr sz="2400" spc="1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которой</a:t>
            </a:r>
            <a:r>
              <a:rPr sz="2400" spc="14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выше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spc="-20" dirty="0">
                <a:latin typeface="Calibri"/>
                <a:cs typeface="Calibri"/>
              </a:rPr>
              <a:t>ФООП </a:t>
            </a:r>
            <a:r>
              <a:rPr sz="2400" dirty="0">
                <a:latin typeface="Calibri"/>
                <a:cs typeface="Calibri"/>
              </a:rPr>
              <a:t>(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Федеральный</a:t>
            </a:r>
            <a:r>
              <a:rPr sz="2400" u="sng" spc="40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  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закон</a:t>
            </a:r>
            <a:r>
              <a:rPr sz="2400" u="sng" spc="45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  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от</a:t>
            </a:r>
            <a:r>
              <a:rPr sz="2400" u="sng" spc="40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  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24.09.2022</a:t>
            </a:r>
            <a:r>
              <a:rPr sz="2400" u="sng" spc="40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  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№</a:t>
            </a:r>
            <a:r>
              <a:rPr sz="2400" u="sng" spc="45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  </a:t>
            </a:r>
            <a:r>
              <a:rPr sz="2400" u="sng" spc="-10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371-</a:t>
            </a:r>
            <a:r>
              <a:rPr sz="2400" u="sng" dirty="0">
                <a:solidFill>
                  <a:srgbClr val="2997E2"/>
                </a:solidFill>
                <a:uFill>
                  <a:solidFill>
                    <a:srgbClr val="2997E2"/>
                  </a:solidFill>
                </a:uFill>
                <a:latin typeface="Calibri"/>
                <a:cs typeface="Calibri"/>
                <a:hlinkClick r:id="rId2"/>
              </a:rPr>
              <a:t>ФЗ</a:t>
            </a:r>
            <a:r>
              <a:rPr sz="2400" dirty="0">
                <a:latin typeface="Calibri"/>
                <a:cs typeface="Calibri"/>
              </a:rPr>
              <a:t>).</a:t>
            </a:r>
            <a:r>
              <a:rPr sz="2400" spc="4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Ранее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школа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составляла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spc="-25" dirty="0">
                <a:latin typeface="Calibri"/>
                <a:cs typeface="Calibri"/>
              </a:rPr>
              <a:t>ООП </a:t>
            </a:r>
            <a:r>
              <a:rPr sz="2400" spc="-10" dirty="0">
                <a:latin typeface="Calibri"/>
                <a:cs typeface="Calibri"/>
              </a:rPr>
              <a:t>самостоятельно.</a:t>
            </a:r>
            <a:endParaRPr sz="2400" dirty="0">
              <a:latin typeface="Calibri"/>
              <a:cs typeface="Calibri"/>
            </a:endParaRPr>
          </a:p>
          <a:p>
            <a:pPr marL="12700" marR="5080" algn="just">
              <a:lnSpc>
                <a:spcPts val="2590"/>
              </a:lnSpc>
              <a:spcBef>
                <a:spcPts val="1415"/>
              </a:spcBef>
            </a:pPr>
            <a:r>
              <a:rPr sz="2400" dirty="0">
                <a:latin typeface="Calibri"/>
                <a:cs typeface="Calibri"/>
              </a:rPr>
              <a:t>С</a:t>
            </a:r>
            <a:r>
              <a:rPr sz="2400" spc="310" dirty="0">
                <a:latin typeface="Calibri"/>
                <a:cs typeface="Calibri"/>
              </a:rPr>
              <a:t>   </a:t>
            </a:r>
            <a:r>
              <a:rPr sz="2400" dirty="0">
                <a:latin typeface="Calibri"/>
                <a:cs typeface="Calibri"/>
              </a:rPr>
              <a:t>01.09.2024</a:t>
            </a:r>
            <a:r>
              <a:rPr sz="2400" spc="315" dirty="0">
                <a:latin typeface="Calibri"/>
                <a:cs typeface="Calibri"/>
              </a:rPr>
              <a:t>   </a:t>
            </a:r>
            <a:r>
              <a:rPr sz="2400" dirty="0">
                <a:latin typeface="Calibri"/>
                <a:cs typeface="Calibri"/>
              </a:rPr>
              <a:t>года</a:t>
            </a:r>
            <a:r>
              <a:rPr sz="2400" spc="310" dirty="0">
                <a:latin typeface="Calibri"/>
                <a:cs typeface="Calibri"/>
              </a:rPr>
              <a:t>   </a:t>
            </a:r>
            <a:r>
              <a:rPr sz="2400" dirty="0">
                <a:latin typeface="Calibri"/>
                <a:cs typeface="Calibri"/>
              </a:rPr>
              <a:t>реализация</a:t>
            </a:r>
            <a:r>
              <a:rPr sz="2400" spc="310" dirty="0">
                <a:latin typeface="Calibri"/>
                <a:cs typeface="Calibri"/>
              </a:rPr>
              <a:t>   </a:t>
            </a:r>
            <a:r>
              <a:rPr sz="2400" dirty="0">
                <a:latin typeface="Calibri"/>
                <a:cs typeface="Calibri"/>
              </a:rPr>
              <a:t>Проекта</a:t>
            </a:r>
            <a:r>
              <a:rPr sz="2400" spc="315" dirty="0">
                <a:latin typeface="Calibri"/>
                <a:cs typeface="Calibri"/>
              </a:rPr>
              <a:t>   </a:t>
            </a:r>
            <a:r>
              <a:rPr sz="2400" dirty="0">
                <a:latin typeface="Calibri"/>
                <a:cs typeface="Calibri"/>
              </a:rPr>
              <a:t>всеми</a:t>
            </a:r>
            <a:r>
              <a:rPr sz="2400" spc="310" dirty="0">
                <a:latin typeface="Calibri"/>
                <a:cs typeface="Calibri"/>
              </a:rPr>
              <a:t>   </a:t>
            </a:r>
            <a:r>
              <a:rPr sz="2400" spc="-10" dirty="0">
                <a:latin typeface="Calibri"/>
                <a:cs typeface="Calibri"/>
              </a:rPr>
              <a:t>общеобразовательными организациями.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7387" y="268224"/>
            <a:ext cx="11378565" cy="1577340"/>
          </a:xfrm>
          <a:prstGeom prst="rect">
            <a:avLst/>
          </a:prstGeom>
          <a:solidFill>
            <a:srgbClr val="FAE5CD"/>
          </a:solidFill>
        </p:spPr>
        <p:txBody>
          <a:bodyPr vert="horz" wrap="square" lIns="0" tIns="337185" rIns="0" bIns="0" rtlCol="0">
            <a:spAutoFit/>
          </a:bodyPr>
          <a:lstStyle/>
          <a:p>
            <a:pPr marL="598805">
              <a:lnSpc>
                <a:spcPts val="3420"/>
              </a:lnSpc>
              <a:spcBef>
                <a:spcPts val="2655"/>
              </a:spcBef>
            </a:pPr>
            <a:r>
              <a:rPr sz="3000" dirty="0">
                <a:solidFill>
                  <a:srgbClr val="724109"/>
                </a:solidFill>
                <a:latin typeface="Arial Black"/>
                <a:cs typeface="Arial Black"/>
              </a:rPr>
              <a:t>Реализация</a:t>
            </a:r>
            <a:r>
              <a:rPr sz="3000" spc="-6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3000" spc="-10" dirty="0">
                <a:solidFill>
                  <a:srgbClr val="724109"/>
                </a:solidFill>
                <a:latin typeface="Arial Black"/>
                <a:cs typeface="Arial Black"/>
              </a:rPr>
              <a:t>проекта</a:t>
            </a:r>
            <a:endParaRPr sz="3000">
              <a:latin typeface="Arial Black"/>
              <a:cs typeface="Arial Black"/>
            </a:endParaRPr>
          </a:p>
          <a:p>
            <a:pPr marL="598805">
              <a:lnSpc>
                <a:spcPts val="3420"/>
              </a:lnSpc>
            </a:pPr>
            <a:r>
              <a:rPr sz="3000" dirty="0">
                <a:solidFill>
                  <a:srgbClr val="724109"/>
                </a:solidFill>
                <a:latin typeface="Arial Black"/>
                <a:cs typeface="Arial Black"/>
              </a:rPr>
              <a:t>«Школа</a:t>
            </a:r>
            <a:r>
              <a:rPr sz="3000" spc="-50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3000" dirty="0">
                <a:solidFill>
                  <a:srgbClr val="724109"/>
                </a:solidFill>
                <a:latin typeface="Arial Black"/>
                <a:cs typeface="Arial Black"/>
              </a:rPr>
              <a:t>Минпросвещения</a:t>
            </a:r>
            <a:r>
              <a:rPr sz="3000" spc="-45" dirty="0">
                <a:solidFill>
                  <a:srgbClr val="724109"/>
                </a:solidFill>
                <a:latin typeface="Arial Black"/>
                <a:cs typeface="Arial Black"/>
              </a:rPr>
              <a:t> </a:t>
            </a:r>
            <a:r>
              <a:rPr sz="3000" spc="-10" dirty="0">
                <a:solidFill>
                  <a:srgbClr val="724109"/>
                </a:solidFill>
                <a:latin typeface="Arial Black"/>
                <a:cs typeface="Arial Black"/>
              </a:rPr>
              <a:t>России»</a:t>
            </a:r>
            <a:endParaRPr sz="30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997E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556</Words>
  <Application>Microsoft Office PowerPoint</Application>
  <PresentationFormat>Широкоэкранный</PresentationFormat>
  <Paragraphs>151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 Black</vt:lpstr>
      <vt:lpstr>Calibri</vt:lpstr>
      <vt:lpstr>Times New Roman</vt:lpstr>
      <vt:lpstr>Wingdings</vt:lpstr>
      <vt:lpstr>Office Theme</vt:lpstr>
      <vt:lpstr>Презентация PowerPoint</vt:lpstr>
      <vt:lpstr>Презентация PowerPoint</vt:lpstr>
      <vt:lpstr>Знание: качество и объективность</vt:lpstr>
      <vt:lpstr>Воспитание</vt:lpstr>
      <vt:lpstr>Творчество</vt:lpstr>
      <vt:lpstr>Творчество</vt:lpstr>
      <vt:lpstr>Здоровье</vt:lpstr>
      <vt:lpstr>Образовательная среда</vt:lpstr>
      <vt:lpstr>Школьный климат</vt:lpstr>
      <vt:lpstr>Учитель</vt:lpstr>
      <vt:lpstr>Уровни освоения модели</vt:lpstr>
      <vt:lpstr>Результаты самодиагностики ОО в рамках проекта «Школа Минпросвещения»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Пилотные школы проекта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IVANOVA_N_I</dc:creator>
  <cp:lastModifiedBy>Адм</cp:lastModifiedBy>
  <cp:revision>3</cp:revision>
  <dcterms:created xsi:type="dcterms:W3CDTF">2023-11-03T07:12:13Z</dcterms:created>
  <dcterms:modified xsi:type="dcterms:W3CDTF">2023-11-03T08:01:30Z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2023-01-16T00:00:00Z</vt:filetime>
  </property>
  <property fmtid="{D5CDD505-2E9C-101B-9397-08002B2CF9AE}" pid="3" name="Creator">
    <vt:lpwstr>ABBYY FineReader 14</vt:lpwstr>
  </property>
  <property fmtid="{D5CDD505-2E9C-101B-9397-08002B2CF9AE}" pid="4" name="LastSaved">
    <vt:filetime>2023-11-03T00:00:00Z</vt:filetime>
  </property>
  <property fmtid="{D5CDD505-2E9C-101B-9397-08002B2CF9AE}" pid="5" name="Producer">
    <vt:lpwstr>ABBYY FineReader 14</vt:lpwstr>
  </property>
</Properties>
</file>