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806" r:id="rId1"/>
  </p:sldMasterIdLst>
  <p:notesMasterIdLst>
    <p:notesMasterId r:id="rId29"/>
  </p:notesMasterIdLst>
  <p:sldIdLst>
    <p:sldId id="256" r:id="rId2"/>
    <p:sldId id="263" r:id="rId3"/>
    <p:sldId id="265" r:id="rId4"/>
    <p:sldId id="266" r:id="rId5"/>
    <p:sldId id="268" r:id="rId6"/>
    <p:sldId id="320" r:id="rId7"/>
    <p:sldId id="293" r:id="rId8"/>
    <p:sldId id="294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7" r:id="rId18"/>
    <p:sldId id="338" r:id="rId19"/>
    <p:sldId id="339" r:id="rId20"/>
    <p:sldId id="340" r:id="rId21"/>
    <p:sldId id="342" r:id="rId22"/>
    <p:sldId id="343" r:id="rId23"/>
    <p:sldId id="344" r:id="rId24"/>
    <p:sldId id="345" r:id="rId25"/>
    <p:sldId id="346" r:id="rId26"/>
    <p:sldId id="347" r:id="rId27"/>
    <p:sldId id="348" r:id="rId28"/>
  </p:sldIdLst>
  <p:sldSz cx="9144000" cy="5143500" type="screen16x9"/>
  <p:notesSz cx="6858000" cy="9144000"/>
  <p:embeddedFontLst>
    <p:embeddedFont>
      <p:font typeface="Lucida Sans Unicode" pitchFamily="34" charset="0"/>
      <p:regular r:id="rId30"/>
    </p:embeddedFont>
    <p:embeddedFont>
      <p:font typeface="Montserrat" charset="-52"/>
      <p:regular r:id="rId31"/>
      <p:bold r:id="rId32"/>
      <p:italic r:id="rId33"/>
      <p:boldItalic r:id="rId34"/>
    </p:embeddedFont>
    <p:embeddedFont>
      <p:font typeface="Wingdings 3" pitchFamily="18" charset="2"/>
      <p:regular r:id="rId35"/>
    </p:embeddedFont>
    <p:embeddedFont>
      <p:font typeface="Verdana" pitchFamily="34" charset="0"/>
      <p:regular r:id="rId36"/>
      <p:bold r:id="rId37"/>
      <p:italic r:id="rId38"/>
      <p:boldItalic r:id="rId39"/>
    </p:embeddedFont>
    <p:embeddedFont>
      <p:font typeface="Wingdings 2" pitchFamily="18" charset="2"/>
      <p:regular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бухова Кристина Викторовна" initials="ОКВ" lastIdx="1" clrIdx="0">
    <p:extLst>
      <p:ext uri="{19B8F6BF-5375-455C-9EA6-DF929625EA0E}">
        <p15:presenceInfo xmlns="" xmlns:p15="http://schemas.microsoft.com/office/powerpoint/2012/main" userId="S-1-5-21-1056395079-139840744-1946846412-1097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698" autoAdjust="0"/>
  </p:normalViewPr>
  <p:slideViewPr>
    <p:cSldViewPr snapToGrid="0">
      <p:cViewPr varScale="1">
        <p:scale>
          <a:sx n="78" d="100"/>
          <a:sy n="78" d="100"/>
        </p:scale>
        <p:origin x="-1110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34453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93944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405077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158971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830679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5471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2549911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527182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2309655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182849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724681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511398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760407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473684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019086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9854673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833374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917419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151493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4332770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39475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1209180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7538759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3467613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528779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279576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314451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3714750"/>
            <a:ext cx="9147765" cy="1434066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198784"/>
            <a:ext cx="4572000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7" name="Нашивка 6"/>
          <p:cNvSpPr/>
          <p:nvPr/>
        </p:nvSpPr>
        <p:spPr>
          <a:xfrm>
            <a:off x="3636680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6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4805958"/>
            <a:ext cx="1920240" cy="274320"/>
          </a:xfrm>
        </p:spPr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3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7" y="3751495"/>
            <a:ext cx="3802003" cy="10823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4338767"/>
            <a:ext cx="3802003" cy="6286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10997"/>
            <a:ext cx="8229600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05980"/>
            <a:ext cx="1777470" cy="419457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324600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7" y="3751495"/>
            <a:ext cx="3802003" cy="10823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4338767"/>
            <a:ext cx="3802003" cy="6286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0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6/19/2025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3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suslugi.r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suslugi.ru/600173/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688520" y="783771"/>
            <a:ext cx="7868264" cy="303892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US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Предоставление муниципальной услуги </a:t>
            </a:r>
            <a:r>
              <a:rPr lang="en-US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/>
            </a:r>
            <a:br>
              <a:rPr lang="en-US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</a:br>
            <a:r>
              <a:rPr lang="ru-RU" altLang="ru-RU" sz="2400" b="1" dirty="0" smtClean="0">
                <a:solidFill>
                  <a:srgbClr val="7030A0"/>
                </a:solidFill>
                <a:latin typeface="Montserrat" panose="00000500000000000000" pitchFamily="2" charset="-52"/>
                <a:cs typeface="Times New Roman" panose="02020603050405020304" pitchFamily="18" charset="0"/>
              </a:rPr>
              <a:t>«Организация отдыха и оздоровления детей в каникулярное время</a:t>
            </a:r>
            <a:r>
              <a:rPr lang="ru-RU" sz="2400" b="1" dirty="0" smtClean="0">
                <a:solidFill>
                  <a:srgbClr val="7030A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>
                <a:solidFill>
                  <a:srgbClr val="7030A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с использованием федеральной портальной формы на Едином портале государственных и муниципальных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услуг (функций) </a:t>
            </a:r>
            <a:endParaRPr sz="2400" b="1" dirty="0">
              <a:latin typeface="Montserrat" panose="00000500000000000000" pitchFamily="2" charset="-52"/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286016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нет регистрации на ЕПГУ </a:t>
            </a:r>
            <a:b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(нет учетной записи)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5452" y="1729806"/>
            <a:ext cx="8302911" cy="308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88900" indent="0" algn="ctr">
              <a:buClr>
                <a:schemeClr val="accent3"/>
              </a:buClr>
              <a:defRPr/>
            </a:pPr>
            <a:r>
              <a:rPr lang="ru-RU" sz="1600" dirty="0"/>
              <a:t>Если родитель не был зарегистрирован на ЕПГУ (не получал, не подтверждал учетную запись), то можно подойти в отделения </a:t>
            </a:r>
            <a:r>
              <a:rPr lang="ru-RU" sz="1600" b="1" dirty="0" smtClean="0"/>
              <a:t>ГБУ </a:t>
            </a:r>
            <a:r>
              <a:rPr lang="ru-RU" sz="1600" b="1" dirty="0"/>
              <a:t>СО МФЦ, </a:t>
            </a:r>
            <a:r>
              <a:rPr lang="ru-RU" sz="1600" dirty="0"/>
              <a:t>и вместе с консультантами в зоне общественного доступа заполнить необходимые данные для регистрации на ЕПГУ, и получить подтверждение учетной записи.</a:t>
            </a:r>
          </a:p>
          <a:p>
            <a:pPr marL="109728" algn="just">
              <a:defRPr/>
            </a:pPr>
            <a:r>
              <a:rPr lang="ru-RU" dirty="0"/>
              <a:t>  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5460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получить услугу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36071" y="1269169"/>
            <a:ext cx="7512265" cy="11508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88900" indent="0" eaLnBrk="1" hangingPunct="1"/>
            <a:r>
              <a:rPr lang="ru-RU" altLang="ru-RU" dirty="0"/>
              <a:t>В адресной строке набрать </a:t>
            </a:r>
            <a:r>
              <a:rPr lang="en-US" altLang="ru-RU" dirty="0">
                <a:hlinkClick r:id="rId3"/>
              </a:rPr>
              <a:t>www.gosuslugi.ru</a:t>
            </a:r>
            <a:endParaRPr lang="en-US" altLang="ru-RU" dirty="0"/>
          </a:p>
          <a:p>
            <a:pPr indent="-368300" algn="l" eaLnBrk="1" hangingPunct="1"/>
            <a:r>
              <a:rPr lang="ru-RU" altLang="ru-RU" dirty="0"/>
              <a:t>Нажать кнопку «Войти»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  <p:pic>
        <p:nvPicPr>
          <p:cNvPr id="6" name="Рисунок 5" descr="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588" y="2134551"/>
            <a:ext cx="7031370" cy="26756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19997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56697" y="1172917"/>
            <a:ext cx="7512265" cy="11508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indent="-368300" algn="ctr"/>
            <a:r>
              <a:rPr lang="ru-RU" altLang="ru-RU" dirty="0"/>
              <a:t>Ввести логин, пароль и нажать кнопку «Войти».</a:t>
            </a:r>
          </a:p>
          <a:p>
            <a:pPr marL="88900" indent="0"/>
            <a:r>
              <a:rPr lang="ru-RU" altLang="ru-RU" dirty="0"/>
              <a:t>В качестве логина можно использовать номер мобильного телефона, адрес электронной почты или СНИЛС (в зависимости от того, что было указано при регистрации на портале).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273" r="8637"/>
          <a:stretch/>
        </p:blipFill>
        <p:spPr bwMode="auto">
          <a:xfrm>
            <a:off x="1855990" y="2292996"/>
            <a:ext cx="1900777" cy="2614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529" r="5203"/>
          <a:stretch/>
        </p:blipFill>
        <p:spPr bwMode="auto">
          <a:xfrm>
            <a:off x="5093018" y="2300681"/>
            <a:ext cx="1888864" cy="2614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24346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0"/>
            <a:ext cx="6425985" cy="90671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97651" y="829876"/>
            <a:ext cx="8497911" cy="148301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268288" indent="0" algn="ctr"/>
            <a:r>
              <a:rPr lang="ru-RU" altLang="ru-RU" dirty="0"/>
              <a:t>Поиск услуги через помощника: в строке поиска ввести </a:t>
            </a:r>
            <a:r>
              <a:rPr lang="ru-RU" altLang="ru-RU" dirty="0" smtClean="0"/>
              <a:t>«Путевка в лагерь», </a:t>
            </a:r>
            <a:r>
              <a:rPr lang="ru-RU" altLang="ru-RU" dirty="0"/>
              <a:t>выбрать действие </a:t>
            </a:r>
            <a:r>
              <a:rPr lang="ru-RU" altLang="ru-RU" dirty="0" smtClean="0"/>
              <a:t>«Отдых детей на каникулах».</a:t>
            </a:r>
            <a:endParaRPr lang="ru-RU" altLang="ru-RU" dirty="0"/>
          </a:p>
          <a:p>
            <a:pPr marL="268288" indent="0"/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25" y="2385914"/>
            <a:ext cx="5444579" cy="11891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941" t="14116" r="20784" b="4039"/>
          <a:stretch/>
        </p:blipFill>
        <p:spPr>
          <a:xfrm>
            <a:off x="6157277" y="2301389"/>
            <a:ext cx="2689226" cy="2390994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>
            <a:off x="2387173" y="3090263"/>
            <a:ext cx="4778188" cy="133574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168779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4" y="1411515"/>
            <a:ext cx="4260301" cy="242281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268288" indent="0" algn="l"/>
            <a:r>
              <a:rPr lang="ru-RU" altLang="ru-RU" dirty="0"/>
              <a:t>Прямая ссылка на услугу:</a:t>
            </a:r>
          </a:p>
          <a:p>
            <a:pPr marL="268288" indent="0" algn="l"/>
            <a:r>
              <a:rPr lang="en-US" altLang="ru-RU" dirty="0" smtClean="0">
                <a:hlinkClick r:id="rId3"/>
              </a:rPr>
              <a:t>https://www.gosuslugi.ru/600173/1</a:t>
            </a:r>
            <a:endParaRPr lang="ru-RU" altLang="ru-RU" dirty="0" smtClean="0"/>
          </a:p>
          <a:p>
            <a:pPr marL="268288" indent="0"/>
            <a:endParaRPr lang="ru-RU" altLang="ru-RU" sz="700" dirty="0">
              <a:solidFill>
                <a:schemeClr val="tx1"/>
              </a:solidFill>
            </a:endParaRPr>
          </a:p>
          <a:p>
            <a:pPr marL="268288" indent="0"/>
            <a:endParaRPr lang="ru-RU" altLang="ru-RU" sz="800" dirty="0" smtClean="0"/>
          </a:p>
          <a:p>
            <a:pPr marL="268288" indent="0" algn="l"/>
            <a:r>
              <a:rPr lang="ru-RU" altLang="ru-RU" dirty="0" smtClean="0"/>
              <a:t>Выбрать «Начать».</a:t>
            </a:r>
            <a:endParaRPr lang="ru-RU" altLang="ru-RU" dirty="0"/>
          </a:p>
          <a:p>
            <a:pPr marL="268288" indent="0"/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43934"/>
            <a:ext cx="6372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53958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941" t="14116" r="20784" b="4039"/>
          <a:stretch/>
        </p:blipFill>
        <p:spPr>
          <a:xfrm>
            <a:off x="4592625" y="1241389"/>
            <a:ext cx="3649534" cy="32448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95233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047369" cy="27459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268288" indent="0" algn="l"/>
            <a:r>
              <a:rPr lang="ru-RU" altLang="ru-RU" dirty="0" smtClean="0"/>
              <a:t>Выбрать того, кто обращается за услугой.</a:t>
            </a:r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252" y="1411516"/>
            <a:ext cx="5362132" cy="28432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1311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803906" cy="27459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indent="0" algn="l"/>
            <a:r>
              <a:rPr lang="ru-RU" altLang="ru-RU" dirty="0" smtClean="0"/>
              <a:t>В случае, если за услугой обращается представитель ребенка, то необходимо загрузить документ, подтверждающий полномочия представителя на подачу заявления от имени физического лица </a:t>
            </a:r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21" y="1117914"/>
            <a:ext cx="3426595" cy="37319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08128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916946" cy="24689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268288" indent="0" algn="l"/>
            <a:r>
              <a:rPr lang="ru-RU" altLang="ru-RU" dirty="0" smtClean="0"/>
              <a:t>В случае, если за услугой обращается родитель (законный представитель) ребенка, то данные будут загружены из Личного кабинета заявителя.</a:t>
            </a: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829" y="1187398"/>
            <a:ext cx="3254991" cy="36333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0890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268288" indent="0" algn="ctr"/>
            <a:r>
              <a:rPr lang="ru-RU" altLang="ru-RU" dirty="0" smtClean="0"/>
              <a:t>Проверьте  свой номер телефона, электронную почту и адрес места жительства</a:t>
            </a: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21" y="1945289"/>
            <a:ext cx="2944014" cy="16732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697" y="2160339"/>
            <a:ext cx="2946397" cy="1689660"/>
          </a:xfrm>
          <a:prstGeom prst="rect">
            <a:avLst/>
          </a:prstGeom>
        </p:spPr>
      </p:pic>
      <p:pic>
        <p:nvPicPr>
          <p:cNvPr id="8" name="Рисунок 7" descr="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8782" y="2436604"/>
            <a:ext cx="3287231" cy="15743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4488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268288" indent="0" algn="l"/>
            <a:r>
              <a:rPr lang="ru-RU" altLang="ru-RU" dirty="0" smtClean="0"/>
              <a:t>Укажите сведения о ребенке (детях). Данные загружаются из Личного кабинета, в случае отсутствия данных о ребенке (детях), необходимо добавить их в Личном кабинете</a:t>
            </a:r>
          </a:p>
          <a:p>
            <a:pPr marL="268288" indent="0"/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82" y="1995178"/>
            <a:ext cx="3668824" cy="27180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391" y="1854414"/>
            <a:ext cx="2914925" cy="30636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51734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268288" indent="0" algn="ctr"/>
            <a:r>
              <a:rPr lang="ru-RU" altLang="ru-RU" dirty="0" smtClean="0"/>
              <a:t>В случае выбора ребенка, данные которого указаны в Личном кабинете, на форме услуги предоставляется возможность проверки и редактирования данных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55" y="2089052"/>
            <a:ext cx="3663580" cy="22523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197" y="2089052"/>
            <a:ext cx="3786225" cy="22523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23630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pic>
        <p:nvPicPr>
          <p:cNvPr id="10" name="Рисунок 9" descr="F-HPSbAOAF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015" y="1239908"/>
            <a:ext cx="4724019" cy="32267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4283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6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719423"/>
            <a:ext cx="3541058" cy="192280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marL="268288" indent="0" algn="l"/>
            <a:r>
              <a:rPr lang="ru-RU" altLang="ru-RU" dirty="0" smtClean="0"/>
              <a:t>Если ребенок имеет свидетельство о рождения иностранного государства, то необходимо загрузить нотариально заверенный электронный документ. 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22" y="1328697"/>
            <a:ext cx="3474471" cy="34211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8138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452" y="1526876"/>
            <a:ext cx="3387875" cy="31040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19059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329339"/>
            <a:ext cx="3347870" cy="302978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268288" indent="0" algn="l"/>
            <a:r>
              <a:rPr lang="ru-RU" altLang="ru-RU" dirty="0" smtClean="0"/>
              <a:t>В случает если адрес места жительства ребенка совпадает с адресом места жительства заявителя, то необходимо сделать об этом отметку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515" y="1117914"/>
            <a:ext cx="2931269" cy="21163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451" y="2930385"/>
            <a:ext cx="3186128" cy="15374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67544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87" y="2384081"/>
            <a:ext cx="4270074" cy="20958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223" y="1342838"/>
            <a:ext cx="3975653" cy="20824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0079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375443"/>
            <a:ext cx="3525690" cy="23743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268288" indent="0" algn="l"/>
            <a:r>
              <a:rPr lang="ru-RU" altLang="ru-RU" dirty="0" smtClean="0"/>
              <a:t>В случает если было указано, что фамилии у ребенка и заявителя разные, необходимо указать причину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396" y="1268083"/>
            <a:ext cx="3561788" cy="29859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28293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483019"/>
            <a:ext cx="3347870" cy="23513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268288" indent="0" algn="l"/>
            <a:r>
              <a:rPr lang="ru-RU" altLang="ru-RU" dirty="0" smtClean="0"/>
              <a:t>В случае установления отцовства над ребенком, необходимо указать реквизиты документа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270" y="1392740"/>
            <a:ext cx="3903946" cy="29663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52403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646159" y="1242205"/>
            <a:ext cx="4201886" cy="15268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47500" lnSpcReduction="200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заключения брака, то необходимо указать где зарегистрирован брак.</a:t>
            </a:r>
          </a:p>
          <a:p>
            <a:pPr marL="268288" indent="0" algn="l"/>
            <a:r>
              <a:rPr lang="ru-RU" altLang="ru-RU" dirty="0" smtClean="0"/>
              <a:t>В случае регистрации брака на территории иностранного государства, необходимо указать реквизиты документа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045" y="1831790"/>
            <a:ext cx="3840439" cy="18471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02" y="2678241"/>
            <a:ext cx="3146567" cy="22866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4293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0" y="1068081"/>
            <a:ext cx="3596128" cy="31274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расторжения брака, то необходимо указать где расторгнут брак.</a:t>
            </a:r>
          </a:p>
          <a:p>
            <a:pPr marL="268288" indent="0" algn="l"/>
            <a:r>
              <a:rPr lang="ru-RU" altLang="ru-RU" dirty="0" smtClean="0"/>
              <a:t>В случае расторжения брака на территории иностранного государства, необходимо указать реквизиты свидетельства и загрузить документ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507" y="1048758"/>
            <a:ext cx="2951619" cy="14057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585" y="1669485"/>
            <a:ext cx="2497415" cy="1832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305" y="2524377"/>
            <a:ext cx="2339669" cy="23486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758664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13070" y="1029662"/>
            <a:ext cx="8623896" cy="14138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изменения, то необходимо выбрать кто изменил фамилию и указать реквизиты документа</a:t>
            </a:r>
          </a:p>
          <a:p>
            <a:pPr marL="268288" indent="0"/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67843"/>
            <a:ext cx="3470544" cy="19186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053" y="2290829"/>
            <a:ext cx="2779142" cy="20083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071" y="2522527"/>
            <a:ext cx="2884814" cy="21579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962265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65629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90017" y="753035"/>
            <a:ext cx="8623896" cy="111048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indent="0" algn="ctr"/>
            <a:r>
              <a:rPr lang="ru-RU" altLang="ru-RU" dirty="0" smtClean="0"/>
              <a:t>В связи с использованием региональной системы, при выборе категории, к которой относится ребенок, необходимо в поле поиска указать значение «УО Кировградского МО» 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37" y="1937637"/>
            <a:ext cx="3402796" cy="1764737"/>
          </a:xfrm>
          <a:prstGeom prst="rect">
            <a:avLst/>
          </a:prstGeom>
        </p:spPr>
      </p:pic>
      <p:pic>
        <p:nvPicPr>
          <p:cNvPr id="10" name="Рисунок 9" descr="IG66QxdNrX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0640" y="1903735"/>
            <a:ext cx="2194560" cy="323976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511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13070" y="1175657"/>
            <a:ext cx="8623896" cy="104133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algn="ctr"/>
            <a:r>
              <a:rPr lang="ru-RU" altLang="ru-RU" dirty="0" smtClean="0"/>
              <a:t>Для выбора организации отдыха и оздоровления, необходимо в поле поиска ввести «УО Кировградского МО» и название организации, выбрать из списка организацию и смену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pic>
        <p:nvPicPr>
          <p:cNvPr id="10" name="Рисунок 9" descr="0D7RYyFP_b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520" y="2112587"/>
            <a:ext cx="3102482" cy="20245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80740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424" y="1375862"/>
            <a:ext cx="8659772" cy="769500"/>
          </a:xfrm>
        </p:spPr>
        <p:txBody>
          <a:bodyPr>
            <a:normAutofit fontScale="70000" lnSpcReduction="20000"/>
          </a:bodyPr>
          <a:lstStyle/>
          <a:p>
            <a:pPr indent="-7938" algn="ctr"/>
            <a:r>
              <a:rPr lang="ru-RU" dirty="0" smtClean="0"/>
              <a:t>В случае необходимости в предоставлении оригиналов документов, в личный кабинет заявителя поступит уведомление 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34" y="2143012"/>
            <a:ext cx="3756624" cy="26068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306671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2968" y="1367235"/>
            <a:ext cx="7730511" cy="769500"/>
          </a:xfrm>
        </p:spPr>
        <p:txBody>
          <a:bodyPr>
            <a:normAutofit fontScale="92500" lnSpcReduction="20000"/>
          </a:bodyPr>
          <a:lstStyle/>
          <a:p>
            <a:pPr indent="-7938" algn="l"/>
            <a:r>
              <a:rPr lang="ru-RU" dirty="0" smtClean="0"/>
              <a:t>Выбор способа получения результата предоставления услуги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387" y="2095080"/>
            <a:ext cx="5469776" cy="27103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34504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3297" y="1164214"/>
            <a:ext cx="3718560" cy="2846953"/>
          </a:xfrm>
        </p:spPr>
        <p:txBody>
          <a:bodyPr>
            <a:normAutofit fontScale="85000" lnSpcReduction="10000"/>
          </a:bodyPr>
          <a:lstStyle/>
          <a:p>
            <a:pPr indent="-7938" algn="l"/>
            <a:r>
              <a:rPr lang="ru-RU" dirty="0" smtClean="0"/>
              <a:t>Выбор </a:t>
            </a:r>
            <a:r>
              <a:rPr lang="ru-RU" dirty="0" smtClean="0"/>
              <a:t>места </a:t>
            </a:r>
            <a:r>
              <a:rPr lang="ru-RU" dirty="0" smtClean="0"/>
              <a:t>получения результата предоставления </a:t>
            </a:r>
            <a:r>
              <a:rPr lang="ru-RU" dirty="0" smtClean="0"/>
              <a:t>услуги – Администрация Кировградского муниципального округа</a:t>
            </a:r>
          </a:p>
          <a:p>
            <a:pPr indent="-7938" algn="l"/>
            <a:r>
              <a:rPr lang="ru-RU" smtClean="0"/>
              <a:t>Способ </a:t>
            </a:r>
            <a:r>
              <a:rPr lang="ru-RU" dirty="0" smtClean="0"/>
              <a:t>получения результата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902" y="2030054"/>
            <a:ext cx="4376492" cy="21685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519128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11063</TotalTime>
  <Words>738</Words>
  <Application>Microsoft Office PowerPoint</Application>
  <PresentationFormat>Экран (16:9)</PresentationFormat>
  <Paragraphs>87</Paragraphs>
  <Slides>27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Lucida Sans Unicode</vt:lpstr>
      <vt:lpstr>Montserrat</vt:lpstr>
      <vt:lpstr>Times New Roman</vt:lpstr>
      <vt:lpstr>Wingdings 3</vt:lpstr>
      <vt:lpstr>Verdana</vt:lpstr>
      <vt:lpstr>Wingdings 2</vt:lpstr>
      <vt:lpstr>Открытая</vt:lpstr>
      <vt:lpstr>            Предоставление муниципальной услуги  «Организация отдыха и оздоровления детей в каникулярное время»  с использованием федеральной портальной формы на Едином портале государственных и муниципальных услуг (функций) </vt:lpstr>
      <vt:lpstr>Если нет регистрации на ЕПГУ  (нет учетной записи)</vt:lpstr>
      <vt:lpstr>Как получить услугу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Подача заявлений о предоставлении услуги «Зачисление в образовательное учреждение» с использованием Единого портала государственных и муниципальных услуг</dc:title>
  <dc:creator>Обухова Кристина Викторовна</dc:creator>
  <cp:lastModifiedBy>Заворина</cp:lastModifiedBy>
  <cp:revision>136</cp:revision>
  <dcterms:modified xsi:type="dcterms:W3CDTF">2025-06-19T10:29:39Z</dcterms:modified>
</cp:coreProperties>
</file>