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302" r:id="rId2"/>
    <p:sldId id="273" r:id="rId3"/>
    <p:sldId id="274" r:id="rId4"/>
    <p:sldId id="275" r:id="rId5"/>
    <p:sldId id="267" r:id="rId6"/>
    <p:sldId id="271" r:id="rId7"/>
    <p:sldId id="269" r:id="rId8"/>
    <p:sldId id="256" r:id="rId9"/>
    <p:sldId id="279" r:id="rId10"/>
    <p:sldId id="259" r:id="rId11"/>
    <p:sldId id="278" r:id="rId12"/>
    <p:sldId id="280" r:id="rId13"/>
    <p:sldId id="270" r:id="rId14"/>
    <p:sldId id="282" r:id="rId15"/>
    <p:sldId id="260" r:id="rId16"/>
    <p:sldId id="258" r:id="rId17"/>
    <p:sldId id="289" r:id="rId18"/>
    <p:sldId id="290" r:id="rId19"/>
    <p:sldId id="291" r:id="rId20"/>
    <p:sldId id="29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DDFFC377-C4BB-4A53-A50C-27C22A9547A7}">
          <p14:sldIdLst>
            <p14:sldId id="266"/>
            <p14:sldId id="273"/>
            <p14:sldId id="274"/>
            <p14:sldId id="275"/>
            <p14:sldId id="267"/>
            <p14:sldId id="271"/>
            <p14:sldId id="269"/>
            <p14:sldId id="256"/>
            <p14:sldId id="279"/>
            <p14:sldId id="259"/>
            <p14:sldId id="278"/>
            <p14:sldId id="280"/>
            <p14:sldId id="270"/>
            <p14:sldId id="282"/>
            <p14:sldId id="260"/>
            <p14:sldId id="258"/>
            <p14:sldId id="289"/>
            <p14:sldId id="290"/>
            <p14:sldId id="291"/>
            <p14:sldId id="292"/>
            <p14:sldId id="293"/>
            <p14:sldId id="294"/>
            <p14:sldId id="295"/>
            <p14:sldId id="297"/>
          </p14:sldIdLst>
        </p14:section>
        <p14:section name="Раздел без заголовка" id="{8A314133-5EBE-4AD7-B0C7-72529F46DEB4}">
          <p14:sldIdLst>
            <p14:sldId id="299"/>
            <p14:sldId id="300"/>
            <p14:sldId id="301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867" autoAdjust="0"/>
    <p:restoredTop sz="94660"/>
  </p:normalViewPr>
  <p:slideViewPr>
    <p:cSldViewPr>
      <p:cViewPr>
        <p:scale>
          <a:sx n="89" d="100"/>
          <a:sy n="89" d="100"/>
        </p:scale>
        <p:origin x="-786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E37E1B-517E-4507-B51A-D96B066E66EA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39E648-A1B2-4153-8897-FB3DA9725B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7444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gosuslugi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suslugi.ru/10909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i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</a:rPr>
              <a:t>Оказание услуги</a:t>
            </a:r>
          </a:p>
          <a:p>
            <a:pPr algn="ctr">
              <a:buNone/>
            </a:pPr>
            <a:r>
              <a:rPr lang="ru-RU" i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</a:rPr>
              <a:t>«Постановка </a:t>
            </a:r>
            <a:r>
              <a:rPr lang="ru-RU" i="1" dirty="0" smtClean="0">
                <a:ln w="10541" cmpd="sng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latin typeface="Arial Narrow" panose="020B0606020202030204" pitchFamily="34" charset="0"/>
              </a:rPr>
              <a:t>на учёт и зачисление детей в образовательные учреждения, реализующие основную образовательную программу дошкольного образования»</a:t>
            </a:r>
          </a:p>
          <a:p>
            <a:pPr algn="ctr"/>
            <a:endParaRPr lang="ru-RU" i="1" dirty="0" smtClean="0">
              <a:ln w="10541" cmpd="sng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12"/>
            <a:ext cx="9144000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404664"/>
            <a:ext cx="84249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Для получения услуги, необходимо зайти </a:t>
            </a:r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на портал ЕПГУ по адресу </a:t>
            </a:r>
            <a:r>
              <a:rPr lang="ru-RU" u="sng" dirty="0">
                <a:solidFill>
                  <a:srgbClr val="002060"/>
                </a:solidFill>
                <a:latin typeface="Arial Narrow" panose="020B0606020202030204" pitchFamily="34" charset="0"/>
                <a:hlinkClick r:id="rId3"/>
              </a:rPr>
              <a:t>http://gosuslugi.ru</a:t>
            </a:r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 и </a:t>
            </a: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авторизоваться </a:t>
            </a:r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с </a:t>
            </a: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логином </a:t>
            </a:r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и </a:t>
            </a: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паролем. Учетная запись должна быть «Подтвержденная»</a:t>
            </a:r>
          </a:p>
          <a:p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Проверить, </a:t>
            </a:r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чтобы правильно было определено </a:t>
            </a: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местоположение.</a:t>
            </a:r>
          </a:p>
          <a:p>
            <a:endParaRPr lang="ru-RU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endParaRPr lang="ru-RU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endParaRPr lang="ru-RU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endParaRPr lang="ru-RU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428736"/>
            <a:ext cx="9144000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1.Войдите в личный кабинет ЕПГУ 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Зарегистрированным пользователям необходимо авторизоваться, нажав на кнопку Войти. Расположенную на поле «Вход в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Госулуги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».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Незарегистрированным пользователям для получения полного доступа к электронным услугам необходимо зарегистрироваться на портале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Госулуги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».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Регистрация  на портале  состоит из трех этапов: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Этап 1.Регистрация. Упрощенной учетной записи. Укажите в регистрационной форме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фамилию, имя, мобильный телефон или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mail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.После клика на кнопку регистрации вы получите ссылку на страницу оформления пароля.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Этап 2.Подтверждение  личных данных – создание  Стандартной учетной записи. 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Заполните профиль  пользователя- укажите СНИЛС  и данные документа. Удостоверяющего личность (паспорт гражданина РФ. Для иностранных граждан – документ иностранного государства).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Данные проходят проверку ФМС РФ и Пенсионном фонде РФ. На ваш электронный адрес будет направлено уведомление о результатах проверки.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Этап 3. Подтверждение личности – создание Подтверждённой учетной записи.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Для оформления Подтвержденной учетной записи с полным доступом  ко всем электронным  государственным услугам нужно пройти подтверждение личности  одним из способов: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обратиться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Центр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обслуживания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;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получить код подтверждения личности  по почте; 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воспользоваться Усиленной квалифицированной электронной подписью или Универсальной электронной картой (УЭК). 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Также возможна регистрация пользователя в центре обслуживания – в этом случае будет сразу создана Подтвержденная учетная запись. После регистрации  войдите в личный кабинет.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568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7892"/>
            <a:ext cx="3868836" cy="6275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10" t="3655" r="4925"/>
          <a:stretch/>
        </p:blipFill>
        <p:spPr bwMode="auto">
          <a:xfrm>
            <a:off x="6047117" y="1431984"/>
            <a:ext cx="2147977" cy="24043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047117" y="1988840"/>
            <a:ext cx="2197291" cy="645310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656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0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55576" y="620688"/>
            <a:ext cx="7416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Перейдите </a:t>
            </a:r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в </a:t>
            </a: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меню Услуг </a:t>
            </a:r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и выберите раздел </a:t>
            </a: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«</a:t>
            </a:r>
            <a:r>
              <a:rPr lang="ru-RU" dirty="0" err="1" smtClean="0">
                <a:solidFill>
                  <a:srgbClr val="002060"/>
                </a:solidFill>
                <a:latin typeface="Arial Narrow" panose="020B0606020202030204" pitchFamily="34" charset="0"/>
              </a:rPr>
              <a:t>Образование.Дети</a:t>
            </a: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».</a:t>
            </a:r>
            <a:endParaRPr lang="ru-RU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14422"/>
            <a:ext cx="835824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8529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5733" y="4293096"/>
            <a:ext cx="864096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Услуга доступна по адресу </a:t>
            </a:r>
            <a:r>
              <a:rPr lang="en-US" sz="2800" b="1" dirty="0" smtClean="0">
                <a:solidFill>
                  <a:srgbClr val="002060"/>
                </a:solidFill>
                <a:latin typeface="Arial Narrow" panose="020B0606020202030204" pitchFamily="34" charset="0"/>
                <a:hlinkClick r:id="rId2"/>
              </a:rPr>
              <a:t>https</a:t>
            </a:r>
            <a:r>
              <a:rPr lang="en-US" sz="2800" b="1" dirty="0">
                <a:solidFill>
                  <a:srgbClr val="002060"/>
                </a:solidFill>
                <a:latin typeface="Arial Narrow" panose="020B0606020202030204" pitchFamily="34" charset="0"/>
                <a:hlinkClick r:id="rId2"/>
              </a:rPr>
              <a:t>://</a:t>
            </a:r>
            <a:r>
              <a:rPr lang="en-US" sz="2800" b="1" dirty="0" smtClean="0">
                <a:solidFill>
                  <a:srgbClr val="002060"/>
                </a:solidFill>
                <a:latin typeface="Arial Narrow" panose="020B0606020202030204" pitchFamily="34" charset="0"/>
                <a:hlinkClick r:id="rId2"/>
              </a:rPr>
              <a:t>www.gosuslugi.ru/10909</a:t>
            </a:r>
            <a:endParaRPr lang="ru-RU" sz="2800" b="1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endParaRPr lang="ru-RU" sz="24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20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Для </a:t>
            </a:r>
            <a:r>
              <a:rPr lang="ru-RU" sz="2000" b="1" dirty="0">
                <a:solidFill>
                  <a:srgbClr val="C00000"/>
                </a:solidFill>
                <a:latin typeface="Arial Narrow" panose="020B0606020202030204" pitchFamily="34" charset="0"/>
              </a:rPr>
              <a:t>заявителей, получивших услугу через ЕПГУ, все статусы отражены в личном кабинете на </a:t>
            </a:r>
            <a:r>
              <a:rPr lang="ru-RU" sz="20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ЕПГУ. Статус «Распределен в ДОО» не отображается в ЛК ЕПГУ. О нем не надо сообщать заявителю. Также не надо заявителю рассказывать о том, сколько раз ребенок участвовал в комплектовании. По факту сообщаем только о направлении в ДОО.</a:t>
            </a:r>
            <a:endParaRPr lang="ru-RU" sz="20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3" name="Picture 2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8429684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7418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7990632" cy="417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2709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9635" y="260648"/>
            <a:ext cx="7708164" cy="5864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4510437" y="4869160"/>
            <a:ext cx="3396950" cy="510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Все заявления по данной услуге, поданные ранее </a:t>
            </a:r>
            <a:endParaRPr lang="ru-RU" sz="11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4510437" y="5124363"/>
            <a:ext cx="205579" cy="3282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621277" y="5733256"/>
            <a:ext cx="7408246" cy="51040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Теперь заявитель, получивший услугу  очно, может следить за историей рассмотрения своего заявления через ЕПГУ</a:t>
            </a:r>
            <a:endParaRPr lang="ru-RU" sz="11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538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4876" y="3470214"/>
            <a:ext cx="4235837" cy="3209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489769" y="980728"/>
            <a:ext cx="3456384" cy="8640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Необходимо вносимую информацию о ребенке тщательно проверять!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3634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1000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680520" cy="35575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9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3214686"/>
            <a:ext cx="5023210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15463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097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20037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7"/>
            <a:ext cx="7416824" cy="63310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56176" y="692696"/>
            <a:ext cx="17281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Вся информация о процессе обработки заявления доступна в личном кабинете ЕПГУ заявителя. Для этого необходимо открыть заявление и посмотреть Историю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1966722" y="1057494"/>
            <a:ext cx="425945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1475656" y="908719"/>
            <a:ext cx="491066" cy="288033"/>
          </a:xfrm>
          <a:prstGeom prst="round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9250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375" y="1142310"/>
            <a:ext cx="8007250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611560" y="260648"/>
            <a:ext cx="7920880" cy="9144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На экране отобразятся все заявления, в том числе и поданные ранее, и, может быть, закрытые</a:t>
            </a:r>
            <a:endParaRPr lang="ru-RU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75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Для получения услуги Информация о ранее поданных заявлениях необходимо нажать кнопку «Проверить информацию»</a:t>
            </a:r>
            <a:endParaRPr lang="ru-RU" sz="20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920029"/>
            <a:ext cx="7224913" cy="5722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 стрелкой 6"/>
          <p:cNvCxnSpPr/>
          <p:nvPr/>
        </p:nvCxnSpPr>
        <p:spPr>
          <a:xfrm>
            <a:off x="6228184" y="836712"/>
            <a:ext cx="648072" cy="22322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6156176" y="3068960"/>
            <a:ext cx="1656184" cy="576064"/>
          </a:xfrm>
          <a:prstGeom prst="roundRect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709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307" y="260648"/>
            <a:ext cx="8646202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0306" y="4221088"/>
            <a:ext cx="864620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Чтобы согласиться:</a:t>
            </a:r>
            <a:endParaRPr lang="ru-RU" sz="16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600" dirty="0">
                <a:solidFill>
                  <a:srgbClr val="002060"/>
                </a:solidFill>
                <a:latin typeface="Arial Narrow" panose="020B0606020202030204" pitchFamily="34" charset="0"/>
              </a:rPr>
              <a:t>Зайти в любой интернет-браузер на телефоне или компьютере в личный кабинет ЕПГУ, найти заявление со статусом «Направлен в ДОО», выбрать, увидеть </a:t>
            </a:r>
            <a:r>
              <a:rPr lang="ru-RU" sz="16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«Согласен на зачисление»</a:t>
            </a:r>
            <a:r>
              <a:rPr lang="ru-RU" sz="16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или </a:t>
            </a:r>
            <a:r>
              <a:rPr lang="ru-RU" sz="1600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«Отказываюсь от зачисления», </a:t>
            </a:r>
            <a:r>
              <a:rPr lang="ru-RU" sz="1600" dirty="0">
                <a:solidFill>
                  <a:srgbClr val="002060"/>
                </a:solidFill>
                <a:latin typeface="Arial Narrow" panose="020B0606020202030204" pitchFamily="34" charset="0"/>
              </a:rPr>
              <a:t>нажать нужную кнопку. Если от заявителя не получено согласие на зачисление в течение 10 дней, согласие будет сформировано автоматически</a:t>
            </a:r>
            <a:r>
              <a:rPr lang="ru-RU" sz="16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. </a:t>
            </a:r>
            <a:endParaRPr lang="ru-RU" sz="1600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2267744" y="3933056"/>
            <a:ext cx="2592288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851920" y="3789040"/>
            <a:ext cx="4104456" cy="10081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9644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5161" y="332656"/>
            <a:ext cx="8220075" cy="3695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5159" y="4221088"/>
            <a:ext cx="82200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Если заявитель  отказывается от зачисления, ребенок возвращается в очередь со статусом «</a:t>
            </a:r>
            <a:r>
              <a:rPr lang="ru-RU" b="1" dirty="0">
                <a:solidFill>
                  <a:srgbClr val="002060"/>
                </a:solidFill>
                <a:latin typeface="Arial Narrow" panose="020B0606020202030204" pitchFamily="34" charset="0"/>
              </a:rPr>
              <a:t>Ожидает направления</a:t>
            </a:r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», при этом дата регистрации не меняется. Если заявитель аннулирует заявление, отменив его на ЕПГУ, восстановление в очереди происходит обычным порядком. </a:t>
            </a:r>
          </a:p>
          <a:p>
            <a:pPr algn="just"/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Для этого необходимо обратиться в пункты приема заявлений.</a:t>
            </a:r>
          </a:p>
        </p:txBody>
      </p:sp>
    </p:spTree>
    <p:extLst>
      <p:ext uri="{BB962C8B-B14F-4D97-AF65-F5344CB8AC3E}">
        <p14:creationId xmlns:p14="http://schemas.microsoft.com/office/powerpoint/2010/main" xmlns="" val="362387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95536" y="224834"/>
            <a:ext cx="8496944" cy="586846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Важно помнить, что:</a:t>
            </a:r>
          </a:p>
          <a:p>
            <a:endParaRPr lang="ru-RU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342900" indent="-342900" algn="just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При подаче заявления необходимо тщательно проверять вводимую информацию о ребенке;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При подаче заявления через ЕПГУ необходимо предоставлять оригиналы документов для получения Уведомления, в котором прописана вся информация;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Если ребенок не получил место в детском саду, необходимо обратиться к Учредителю данного детского сада.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Если не предоставлен документ о действующей льготе, ребенок будет распределяться на общих основаниях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«Преимущественное право» на зачисление в АИСДОУ будет функционировать только если в карточку ребенка в раздел «Братья и сестры» добавлена информация о братьях и сестрах, посещающих конкретный </a:t>
            </a:r>
            <a:r>
              <a:rPr lang="ru-RU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ОДИН</a:t>
            </a: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 детский сад.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Если в карточке ребенка желаемых детских садов несколько, ребенок по </a:t>
            </a:r>
            <a:r>
              <a:rPr lang="ru-RU" b="1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«преимущественному праву» </a:t>
            </a: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будет комплектоваться только в </a:t>
            </a:r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конкретный </a:t>
            </a:r>
            <a:r>
              <a:rPr lang="ru-RU" b="1" dirty="0">
                <a:solidFill>
                  <a:srgbClr val="C00000"/>
                </a:solidFill>
                <a:latin typeface="Arial Narrow" panose="020B0606020202030204" pitchFamily="34" charset="0"/>
              </a:rPr>
              <a:t>ОДИН</a:t>
            </a:r>
            <a:r>
              <a:rPr lang="ru-RU" dirty="0">
                <a:solidFill>
                  <a:srgbClr val="002060"/>
                </a:solidFill>
                <a:latin typeface="Arial Narrow" panose="020B0606020202030204" pitchFamily="34" charset="0"/>
              </a:rPr>
              <a:t> детский </a:t>
            </a: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сад, который посещает брат или сестра. В остальные комплектование будет осуществляться на общих основаниях.  </a:t>
            </a:r>
          </a:p>
          <a:p>
            <a:pPr marL="342900" indent="-342900" algn="just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Если у ребенка в карточки подтверждено право на специальные меры поддержки, то при комплектовании  льгота будет учтена.</a:t>
            </a:r>
            <a:endParaRPr lang="ru-RU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175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7246" y="476672"/>
            <a:ext cx="792322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2060"/>
                </a:solidFill>
                <a:latin typeface="Arial Narrow" pitchFamily="34" charset="0"/>
              </a:rPr>
              <a:t>Желаемая дата зачисления – </a:t>
            </a:r>
            <a:r>
              <a:rPr lang="ru-RU" sz="2800" b="1" dirty="0">
                <a:solidFill>
                  <a:srgbClr val="C00000"/>
                </a:solidFill>
                <a:latin typeface="Arial Narrow" pitchFamily="34" charset="0"/>
              </a:rPr>
              <a:t>дата</a:t>
            </a:r>
            <a:r>
              <a:rPr lang="ru-RU" sz="2800" dirty="0">
                <a:solidFill>
                  <a:srgbClr val="002060"/>
                </a:solidFill>
                <a:latin typeface="Arial Narrow" pitchFamily="34" charset="0"/>
              </a:rPr>
              <a:t>, в соответствии </a:t>
            </a:r>
            <a:r>
              <a:rPr lang="ru-RU" sz="2800" b="1" dirty="0">
                <a:solidFill>
                  <a:srgbClr val="C00000"/>
                </a:solidFill>
                <a:latin typeface="Arial Narrow" pitchFamily="34" charset="0"/>
              </a:rPr>
              <a:t>с которой ребёнку может быть предоставлено место в ДОО</a:t>
            </a:r>
            <a:r>
              <a:rPr lang="ru-RU" sz="2800" dirty="0">
                <a:solidFill>
                  <a:srgbClr val="C00000"/>
                </a:solidFill>
                <a:latin typeface="Arial Narrow" pitchFamily="34" charset="0"/>
              </a:rPr>
              <a:t>. Желаемая дата зачисления не может быть ранее </a:t>
            </a:r>
            <a:r>
              <a:rPr lang="ru-RU" sz="2800" dirty="0" smtClean="0">
                <a:solidFill>
                  <a:srgbClr val="C00000"/>
                </a:solidFill>
                <a:latin typeface="Arial Narrow" pitchFamily="34" charset="0"/>
              </a:rPr>
              <a:t>1 года от </a:t>
            </a:r>
            <a:r>
              <a:rPr lang="ru-RU" sz="2800" dirty="0">
                <a:solidFill>
                  <a:srgbClr val="C00000"/>
                </a:solidFill>
                <a:latin typeface="Arial Narrow" pitchFamily="34" charset="0"/>
              </a:rPr>
              <a:t>даты рождения ребенка. </a:t>
            </a:r>
          </a:p>
          <a:p>
            <a:pPr algn="just"/>
            <a:r>
              <a:rPr lang="ru-RU" sz="2800" dirty="0">
                <a:solidFill>
                  <a:srgbClr val="002060"/>
                </a:solidFill>
                <a:latin typeface="Arial Narrow" pitchFamily="34" charset="0"/>
              </a:rPr>
              <a:t>Желаемая дата зачисления имеет конкретное значение. Дата зачисления указывается идентично дате постановке на учет, но не ранее </a:t>
            </a:r>
            <a:r>
              <a:rPr lang="ru-RU" sz="2800" dirty="0" smtClean="0">
                <a:solidFill>
                  <a:srgbClr val="002060"/>
                </a:solidFill>
                <a:latin typeface="Arial Narrow" pitchFamily="34" charset="0"/>
              </a:rPr>
              <a:t>1 года от </a:t>
            </a:r>
            <a:r>
              <a:rPr lang="ru-RU" sz="2800" dirty="0">
                <a:solidFill>
                  <a:srgbClr val="002060"/>
                </a:solidFill>
                <a:latin typeface="Arial Narrow" pitchFamily="34" charset="0"/>
              </a:rPr>
              <a:t>даты рождения ребенка. </a:t>
            </a:r>
          </a:p>
          <a:p>
            <a:pPr algn="just"/>
            <a:r>
              <a:rPr lang="ru-RU" sz="2800" dirty="0">
                <a:solidFill>
                  <a:srgbClr val="002060"/>
                </a:solidFill>
                <a:latin typeface="Arial Narrow" pitchFamily="34" charset="0"/>
              </a:rPr>
              <a:t>Желаемая дата зачисления для вновь встающих и/или «восстанавливающихся» на учете детей </a:t>
            </a:r>
            <a:r>
              <a:rPr lang="ru-RU" sz="2800" b="1" dirty="0">
                <a:solidFill>
                  <a:srgbClr val="C00000"/>
                </a:solidFill>
                <a:latin typeface="Arial Narrow" pitchFamily="34" charset="0"/>
              </a:rPr>
              <a:t>не может быть раньше текущей календарной даты. </a:t>
            </a:r>
            <a:endParaRPr lang="ru-RU" sz="2800" b="1" dirty="0" smtClean="0">
              <a:solidFill>
                <a:srgbClr val="C00000"/>
              </a:solidFill>
              <a:latin typeface="Arial Narrow" pitchFamily="34" charset="0"/>
            </a:endParaRPr>
          </a:p>
          <a:p>
            <a:pPr algn="just"/>
            <a:endParaRPr lang="ru-RU" sz="2400" b="1" i="1" dirty="0" smtClean="0">
              <a:solidFill>
                <a:srgbClr val="C00000"/>
              </a:solidFill>
              <a:latin typeface="Arial Narrow" pitchFamily="34" charset="0"/>
            </a:endParaRPr>
          </a:p>
          <a:p>
            <a:pPr algn="just"/>
            <a:r>
              <a:rPr lang="ru-RU" sz="2400" b="1" i="1" dirty="0" smtClean="0">
                <a:solidFill>
                  <a:srgbClr val="C00000"/>
                </a:solidFill>
                <a:latin typeface="Arial Narrow" pitchFamily="34" charset="0"/>
              </a:rPr>
              <a:t>Ставить необходимо «реальную» дату зачисления</a:t>
            </a:r>
            <a:r>
              <a:rPr lang="ru-RU" sz="2800" b="1" dirty="0" smtClean="0">
                <a:solidFill>
                  <a:srgbClr val="C00000"/>
                </a:solidFill>
                <a:latin typeface="Arial Narrow" pitchFamily="34" charset="0"/>
              </a:rPr>
              <a:t>.</a:t>
            </a:r>
            <a:endParaRPr lang="ru-RU" sz="28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769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608" y="18864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Статус рассмотрения заявления</a:t>
            </a:r>
            <a:endParaRPr lang="ru-RU" dirty="0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>
          <a:xfrm>
            <a:off x="325640" y="980728"/>
            <a:ext cx="8495536" cy="5184576"/>
          </a:xfrm>
        </p:spPr>
        <p:txBody>
          <a:bodyPr>
            <a:normAutofit/>
          </a:bodyPr>
          <a:lstStyle/>
          <a:p>
            <a:endParaRPr lang="ru-RU" sz="1800" dirty="0"/>
          </a:p>
          <a:p>
            <a:pPr marL="0" indent="0" algn="just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РЕГИСТРАЦИЯ </a:t>
            </a:r>
            <a:r>
              <a:rPr lang="ru-RU" sz="2400" dirty="0">
                <a:solidFill>
                  <a:srgbClr val="002060"/>
                </a:solidFill>
                <a:latin typeface="Arial Narrow" panose="020B0606020202030204" pitchFamily="34" charset="0"/>
              </a:rPr>
              <a:t>– присваивается вновь созданной заявке. Добавляется в журнал автоматически системой. </a:t>
            </a:r>
            <a:r>
              <a:rPr lang="ru-RU" sz="24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Кроме того необходимо </a:t>
            </a:r>
            <a:r>
              <a:rPr lang="ru-RU" sz="2400" dirty="0">
                <a:solidFill>
                  <a:srgbClr val="002060"/>
                </a:solidFill>
                <a:latin typeface="Arial Narrow" panose="020B0606020202030204" pitchFamily="34" charset="0"/>
              </a:rPr>
              <a:t>проверить, а не стоит ли ребенок в «Очередниках» или посещает детский сад в другом муниципальном районе?! Двойные записи по ребенку не допускаются! </a:t>
            </a:r>
            <a:endParaRPr lang="ru-RU" sz="2400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С ЕПГУ в карточке встает автоматически. Автоматом встает и Подтверждение документов.</a:t>
            </a:r>
          </a:p>
          <a:p>
            <a:pPr marL="0" indent="0" algn="just">
              <a:buNone/>
            </a:pPr>
            <a:endParaRPr lang="ru-RU" sz="24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ПОДТВЕРЖДЕНИЕ </a:t>
            </a:r>
            <a:r>
              <a:rPr lang="ru-RU" sz="2400" b="1" dirty="0">
                <a:solidFill>
                  <a:srgbClr val="C00000"/>
                </a:solidFill>
                <a:latin typeface="Arial Narrow" panose="020B0606020202030204" pitchFamily="34" charset="0"/>
              </a:rPr>
              <a:t>ДОКУМЕНТОВ </a:t>
            </a:r>
            <a:r>
              <a:rPr lang="ru-RU" sz="2400" dirty="0">
                <a:solidFill>
                  <a:srgbClr val="002060"/>
                </a:solidFill>
                <a:latin typeface="Arial Narrow" panose="020B0606020202030204" pitchFamily="34" charset="0"/>
              </a:rPr>
              <a:t>– присваивается в случае необходимости подтверждения данных о ребенке или заявителе для постановки на учет. </a:t>
            </a:r>
            <a:r>
              <a:rPr lang="ru-RU" sz="24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Заявления с данным статусом приходят с ЕПГУ.</a:t>
            </a:r>
            <a:endParaRPr lang="ru-RU" sz="2400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C041-00BB-4807-9737-59F6626C338C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986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4525963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Если заявитель не предоставил оригиналы документов в течении 10 дней в МКУ «Управление образования Кировградского городского округа», г. Кировград, ул. Гагарина, 15 А, кабинет № 6, заявление аннулируется системой.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rgbClr val="002060"/>
                </a:solidFill>
                <a:latin typeface="Arial Narrow" panose="020B0606020202030204" pitchFamily="34" charset="0"/>
              </a:rPr>
              <a:t>При повторном заявлении при статусе «Аннулировано» дата регистрации ставится «текущая», а не первоначальная. </a:t>
            </a:r>
            <a:endParaRPr lang="ru-RU" sz="2400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B2C041-00BB-4807-9737-59F6626C338C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058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6" y="1312"/>
            <a:ext cx="9141184" cy="684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49923" y="9178"/>
            <a:ext cx="784887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endParaRPr lang="ru-RU" dirty="0" smtClean="0"/>
          </a:p>
          <a:p>
            <a:pPr algn="ctr" fontAlgn="ctr"/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anose="020B0606020202030204" pitchFamily="34" charset="0"/>
              </a:rPr>
              <a:t>Наиболее часто встречающиеся вопросы.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anose="020B0606020202030204" pitchFamily="34" charset="0"/>
            </a:endParaRPr>
          </a:p>
          <a:p>
            <a:pPr hangingPunct="0"/>
            <a:endParaRPr lang="ru-RU" dirty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hangingPunct="0"/>
            <a:endParaRPr lang="ru-RU" dirty="0" smtClean="0">
              <a:solidFill>
                <a:srgbClr val="002060"/>
              </a:solidFill>
              <a:latin typeface="Arial Narrow" panose="020B0606020202030204" pitchFamily="34" charset="0"/>
            </a:endParaRPr>
          </a:p>
          <a:p>
            <a:pPr algn="just" hangingPunct="0"/>
            <a:endParaRPr lang="ru-RU" dirty="0">
              <a:solidFill>
                <a:srgbClr val="002060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98891153"/>
              </p:ext>
            </p:extLst>
          </p:nvPr>
        </p:nvGraphicFramePr>
        <p:xfrm>
          <a:off x="395536" y="1206198"/>
          <a:ext cx="8424936" cy="37270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37134"/>
                <a:gridCol w="5487802"/>
              </a:tblGrid>
              <a:tr h="1330010"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Подали заявление через ЕПГУ. Что дальше?</a:t>
                      </a:r>
                      <a:endParaRPr lang="ru-RU" sz="1400" b="0" kern="1200" dirty="0">
                        <a:ln w="11430"/>
                        <a:solidFill>
                          <a:srgbClr val="002060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После подачи заявления</a:t>
                      </a:r>
                      <a:r>
                        <a:rPr lang="ru-RU" sz="1400" b="0" kern="1200" baseline="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 необходимо </a:t>
                      </a:r>
                      <a:r>
                        <a:rPr lang="ru-RU" sz="1400" b="0" kern="120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предоставить оригиналы документов: паспорт, свидетельство о рождении ребенка и свидетельство о регистрации ребенка по месту жительства</a:t>
                      </a:r>
                      <a:r>
                        <a:rPr lang="ru-RU" sz="1400" b="0" kern="1200" baseline="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 в МКУ «Управление образования Кировградского городского округа», г. Кировград, ул. Гагарина, 15А, кабинет № 6, 83435760048 (доб.3322).</a:t>
                      </a:r>
                      <a:endParaRPr lang="ru-RU" sz="1400" b="0" kern="1200" dirty="0" smtClean="0">
                        <a:ln w="11430"/>
                        <a:solidFill>
                          <a:srgbClr val="002060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33001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</a:rPr>
                        <a:t>Подали заявление через ЕПГУ. Номер в очереди 0. Почему?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Заявление зарегистрировано. Для просмотра очереди необходимо предоставить оригиналы документов: паспорт, свидетельство о рождении ребенка и свидетельство о регистрации ребенка по месту жительства</a:t>
                      </a:r>
                      <a:r>
                        <a:rPr lang="ru-RU" sz="1400" b="0" kern="1200" baseline="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 в МКУ «Управление образования Кировградского городского округа», г. Кировград, ул. Гагарина, 15А, кабинет № 6, 83435760048 (доб.3322).</a:t>
                      </a:r>
                      <a:endParaRPr lang="ru-RU" sz="1400" b="0" kern="1200" dirty="0" smtClean="0">
                        <a:ln w="11430"/>
                        <a:solidFill>
                          <a:srgbClr val="002060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066992">
                <a:tc>
                  <a:txBody>
                    <a:bodyPr/>
                    <a:lstStyle/>
                    <a:p>
                      <a:pPr algn="just"/>
                      <a:r>
                        <a:rPr lang="ru-RU" sz="1400" b="0" kern="120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На ЕПГУ новый статус «Заявление аннулировано» или «Отменено»,</a:t>
                      </a:r>
                      <a:r>
                        <a:rPr lang="ru-RU" sz="1400" b="0" kern="1200" baseline="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 а </a:t>
                      </a:r>
                      <a:r>
                        <a:rPr lang="ru-RU" sz="1400" b="0" kern="120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 я не отменял.</a:t>
                      </a:r>
                      <a:endParaRPr lang="ru-RU" sz="1400" b="0" kern="1200" dirty="0">
                        <a:ln w="11430"/>
                        <a:solidFill>
                          <a:srgbClr val="002060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Заявление было аннулировано системой по</a:t>
                      </a:r>
                      <a:r>
                        <a:rPr lang="ru-RU" sz="1400" b="0" kern="1200" baseline="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 причине </a:t>
                      </a:r>
                      <a:r>
                        <a:rPr lang="ru-RU" sz="1400" b="0" kern="1200" dirty="0" smtClean="0">
                          <a:ln w="11430"/>
                          <a:solidFill>
                            <a:srgbClr val="002060"/>
                          </a:solidFill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не предоставления оригиналов документов в указанные сроки. </a:t>
                      </a:r>
                      <a:endParaRPr lang="ru-RU" sz="1400" b="0" kern="1200" dirty="0">
                        <a:ln w="11430"/>
                        <a:solidFill>
                          <a:srgbClr val="002060"/>
                        </a:solidFill>
                        <a:latin typeface="Arial Narrow" panose="020B0606020202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1746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19130</TotalTime>
  <Words>1096</Words>
  <Application>Microsoft Office PowerPoint</Application>
  <PresentationFormat>Экран (4:3)</PresentationFormat>
  <Paragraphs>72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Статус рассмотрения заявления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Евстигнеева Наталья Валентиновна</dc:creator>
  <cp:lastModifiedBy>User</cp:lastModifiedBy>
  <cp:revision>118</cp:revision>
  <dcterms:created xsi:type="dcterms:W3CDTF">2021-08-24T14:11:56Z</dcterms:created>
  <dcterms:modified xsi:type="dcterms:W3CDTF">2025-08-14T12:11:54Z</dcterms:modified>
</cp:coreProperties>
</file>