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7" r:id="rId3"/>
    <p:sldId id="257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296" r:id="rId22"/>
    <p:sldId id="27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A567-39DA-4B32-A41D-44F7FEA299B3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70FC1953-FE49-4D56-9B11-D5D9F0C2B98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D6E3A567-39DA-4B32-A41D-44F7FEA299B3}" type="datetimeFigureOut">
              <a:rPr lang="ru-RU" smtClean="0"/>
              <a:pPr/>
              <a:t>14.08.2025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gosuslugi.ru/600426/1/form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ivprave.ru/prava/semeinoe/zaregistrirovat-rebenka" TargetMode="External"/><Relationship Id="rId2" Type="http://schemas.openxmlformats.org/officeDocument/2006/relationships/hyperlink" Target="https://docs.cntd.ru/document/565697396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060848"/>
            <a:ext cx="7543800" cy="28083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/>
              <a:t>Оказание услуги</a:t>
            </a:r>
            <a:br>
              <a:rPr lang="ru-RU" sz="3200" b="1" dirty="0"/>
            </a:br>
            <a:r>
              <a:rPr lang="ru-RU" sz="3200" b="1" dirty="0"/>
              <a:t>«Приём </a:t>
            </a:r>
            <a:r>
              <a:rPr lang="ru-RU" sz="3200" b="1" dirty="0" smtClean="0"/>
              <a:t>заявлений</a:t>
            </a:r>
            <a:r>
              <a:rPr lang="ru-RU" sz="3200" b="1" dirty="0"/>
              <a:t> </a:t>
            </a:r>
            <a:r>
              <a:rPr lang="ru-RU" sz="3200" b="1" dirty="0" smtClean="0"/>
              <a:t>о зачислении в государственные и муниципальные образовательные организации субъектов Российской Федерации, реализующие программы общего образования»</a:t>
            </a:r>
            <a:r>
              <a:rPr lang="ru-RU" sz="3200" b="1" dirty="0"/>
              <a:t/>
            </a:r>
            <a:br>
              <a:rPr lang="ru-RU" sz="3200" b="1" dirty="0"/>
            </a:b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9922" y="4840452"/>
            <a:ext cx="7270576" cy="180932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Подача заявления через Единый портал государственных услуг (</a:t>
            </a:r>
            <a:r>
              <a:rPr lang="ru-RU" sz="2800" b="1" dirty="0" err="1" smtClean="0">
                <a:solidFill>
                  <a:schemeClr val="accent5">
                    <a:lumMod val="50000"/>
                  </a:schemeClr>
                </a:solidFill>
              </a:rPr>
              <a:t>Госуслуги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)</a:t>
            </a:r>
          </a:p>
          <a:p>
            <a:pPr algn="ctr"/>
            <a:endParaRPr lang="ru-RU" sz="2800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ru-RU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85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0864" y="1484784"/>
            <a:ext cx="7543800" cy="2593975"/>
          </a:xfrm>
        </p:spPr>
        <p:txBody>
          <a:bodyPr/>
          <a:lstStyle/>
          <a:p>
            <a:r>
              <a:rPr lang="ru-RU" altLang="ru-RU" sz="4000" b="1" dirty="0" smtClean="0">
                <a:solidFill>
                  <a:schemeClr val="accent5">
                    <a:lumMod val="5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того, чтобы подать заявление в первый класс образовательной организации в электронном виде необходимо:</a:t>
            </a:r>
            <a:br>
              <a:rPr lang="ru-RU" altLang="ru-RU" sz="4000" b="1" dirty="0" smtClean="0">
                <a:solidFill>
                  <a:schemeClr val="accent5">
                    <a:lumMod val="5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3765358"/>
            <a:ext cx="4464496" cy="268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65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57200" y="650885"/>
            <a:ext cx="7620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altLang="ru-RU" sz="2400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главной странице </a:t>
            </a:r>
            <a:r>
              <a:rPr lang="ru-RU" altLang="ru-RU" sz="2400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Госуслуг</a:t>
            </a:r>
            <a:r>
              <a:rPr lang="ru-RU" altLang="ru-RU" sz="2400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нажать на баннер «Запишите детей в первый класс через </a:t>
            </a:r>
            <a:r>
              <a:rPr lang="ru-RU" altLang="ru-RU" sz="2400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Госуслуги</a:t>
            </a:r>
            <a:r>
              <a:rPr lang="ru-RU" altLang="ru-RU" sz="2400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kumimoji="0" lang="ru-RU" alt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772816"/>
            <a:ext cx="7128792" cy="486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673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57200" y="466219"/>
            <a:ext cx="7620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или зайти на портал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Госуслуги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по ссылке 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https://www.gosuslugi.ru/600426/1/form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и нажать кнопку «Начать»</a:t>
            </a:r>
            <a:endParaRPr kumimoji="0" lang="ru-RU" alt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5704" y="1844824"/>
            <a:ext cx="5142991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488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57200" y="650885"/>
            <a:ext cx="7620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/>
              <a:t>Авторизоваться на портале </a:t>
            </a:r>
            <a:r>
              <a:rPr lang="ru-RU" sz="2400" dirty="0" err="1"/>
              <a:t>Госуслуг</a:t>
            </a:r>
            <a:r>
              <a:rPr lang="ru-RU" sz="2400" dirty="0"/>
              <a:t> с помощью логина и пароля и нажать «Войти» </a:t>
            </a:r>
            <a:endParaRPr kumimoji="0" lang="ru-RU" alt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9008" y="1481882"/>
            <a:ext cx="3456384" cy="4909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87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57200" y="650884"/>
            <a:ext cx="7620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/>
              <a:t>При наличии льгот на зачисление указать их на следующем шаге</a:t>
            </a:r>
            <a:r>
              <a:rPr lang="ru-RU" sz="2400" dirty="0" smtClean="0"/>
              <a:t> </a:t>
            </a:r>
            <a:endParaRPr kumimoji="0" lang="ru-RU" alt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309" y="1496369"/>
            <a:ext cx="6473782" cy="4494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61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57200" y="466219"/>
            <a:ext cx="7620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/>
              <a:t>Если в семье есть другой ребёнок, который ходит в выбранную школу, необходимо отметить это на форме подачи</a:t>
            </a:r>
            <a:endParaRPr kumimoji="0" lang="ru-RU" altLang="ru-RU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294" y="1666548"/>
            <a:ext cx="6831811" cy="4498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9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762000" y="548680"/>
            <a:ext cx="7620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/>
              <a:t>Указать регистрацию ребёнка или её отсутствие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6692" y="1124744"/>
            <a:ext cx="5430616" cy="5226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545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762000" y="548680"/>
            <a:ext cx="7620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/>
              <a:t>Указать</a:t>
            </a:r>
            <a:r>
              <a:rPr lang="ru-RU" sz="2400" dirty="0"/>
              <a:t>, кем Вы приходитесь ребёнку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9489" y="1340768"/>
            <a:ext cx="7025022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1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762000" y="548680"/>
            <a:ext cx="7620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/>
              <a:t>Перейти </a:t>
            </a:r>
            <a:r>
              <a:rPr lang="ru-RU" sz="2400" dirty="0"/>
              <a:t>к заявлению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1124744"/>
            <a:ext cx="5184575" cy="5341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95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4" y="332656"/>
            <a:ext cx="7620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/>
              <a:t>Подтвердить адрес постоянной регистрации, выбрать школу из доступных для записи и нажать «Продолжить</a:t>
            </a:r>
            <a:r>
              <a:rPr lang="ru-RU" dirty="0" smtClean="0"/>
              <a:t>».</a:t>
            </a:r>
            <a:r>
              <a:rPr lang="ru-RU" dirty="0"/>
              <a:t> 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5336" y="1031916"/>
            <a:ext cx="3744416" cy="57123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146301" y="2323009"/>
            <a:ext cx="2742728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843808" y="2482995"/>
            <a:ext cx="3168352" cy="4308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843808" y="2457773"/>
            <a:ext cx="3384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Муниципальное автономное общеобразовательное учреждение средняя общеобразовательная школа №1</a:t>
            </a:r>
            <a:endParaRPr lang="ru-RU" sz="1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699792" y="2839658"/>
            <a:ext cx="3312368" cy="385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849813" y="2813641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/>
              <a:t>624140 Свердловская обл., г. Кировград, ул. Дзержинского, д. 6</a:t>
            </a:r>
            <a:endParaRPr lang="ru-RU" sz="9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910998" y="3161399"/>
            <a:ext cx="2385900" cy="1955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889029" y="3143796"/>
            <a:ext cx="201622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Количество мест: 56</a:t>
            </a:r>
            <a:endParaRPr lang="ru-RU" sz="10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864806" y="3688025"/>
            <a:ext cx="3147354" cy="4610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843808" y="3688025"/>
            <a:ext cx="3456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Муниципальное автономное общеобразовательное учреждение средняя общеобразовательная школа №2</a:t>
            </a:r>
            <a:endParaRPr lang="ru-RU" sz="10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879590" y="4088135"/>
            <a:ext cx="3024336" cy="3310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2864806" y="407650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/>
              <a:t>624140 Свердловская обл., г. Кировград, ул. Февральская, д. 4А</a:t>
            </a:r>
            <a:endParaRPr lang="ru-RU" sz="9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864806" y="4420598"/>
            <a:ext cx="2297832" cy="1909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843808" y="4396419"/>
            <a:ext cx="21602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Количество мест: 125</a:t>
            </a:r>
            <a:endParaRPr lang="ru-RU" sz="10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89029" y="5176063"/>
            <a:ext cx="3195139" cy="3908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2843986" y="4819278"/>
            <a:ext cx="324018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Муниципальное автономное общеобразовательное учреждение средняя общеобразовательная школа №3</a:t>
            </a:r>
            <a:endParaRPr lang="ru-RU" sz="1000" dirty="0"/>
          </a:p>
        </p:txBody>
      </p:sp>
      <p:sp>
        <p:nvSpPr>
          <p:cNvPr id="20" name="TextBox 19"/>
          <p:cNvSpPr txBox="1"/>
          <p:nvPr/>
        </p:nvSpPr>
        <p:spPr>
          <a:xfrm>
            <a:off x="2843808" y="5150311"/>
            <a:ext cx="3168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/>
              <a:t>624140 Свердловская обл., г. Кировград, ул. Набережная, д. 7</a:t>
            </a:r>
            <a:endParaRPr lang="ru-RU" sz="900" dirty="0"/>
          </a:p>
        </p:txBody>
      </p:sp>
      <p:sp>
        <p:nvSpPr>
          <p:cNvPr id="21" name="TextBox 20"/>
          <p:cNvSpPr txBox="1"/>
          <p:nvPr/>
        </p:nvSpPr>
        <p:spPr>
          <a:xfrm>
            <a:off x="2837376" y="5453062"/>
            <a:ext cx="21602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Количество мест: 75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3387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3" y="332656"/>
            <a:ext cx="7620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Если </a:t>
            </a:r>
            <a:r>
              <a:rPr lang="ru-RU" dirty="0"/>
              <a:t>нужной школы Вы не нашли в предложенном списке, то нажмите «Нет нужной школы» и выберите «Указать вручную</a:t>
            </a:r>
            <a:r>
              <a:rPr lang="ru-RU" dirty="0" smtClean="0"/>
              <a:t>».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9231" y="1340768"/>
            <a:ext cx="5616624" cy="4498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39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538528" y="2201845"/>
            <a:ext cx="3456384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/>
              <a:t>Ввести название региона, муниципального района или округа, населенного пункта и название школы. Из выпадающего списка выбрать нужную школу и нажать «Продолжить»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9992" y="188640"/>
            <a:ext cx="3745440" cy="64592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716016" y="1478231"/>
            <a:ext cx="2880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Свердловская</a:t>
            </a:r>
            <a:endParaRPr lang="ru-RU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716016" y="2354108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Кировградский </a:t>
            </a:r>
            <a:r>
              <a:rPr lang="ru-RU" sz="1400" b="1" dirty="0" smtClean="0"/>
              <a:t>муниципальный</a:t>
            </a:r>
            <a:r>
              <a:rPr lang="ru-RU" sz="1400" b="1" dirty="0" smtClean="0"/>
              <a:t> </a:t>
            </a:r>
            <a:r>
              <a:rPr lang="ru-RU" sz="1400" b="1" dirty="0" smtClean="0"/>
              <a:t>округ</a:t>
            </a:r>
            <a:endParaRPr lang="ru-RU" sz="1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716016" y="3063620"/>
            <a:ext cx="101822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/>
              <a:t>Кировград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734565" y="4477404"/>
            <a:ext cx="3206545" cy="3276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700750" y="4466520"/>
            <a:ext cx="28235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b="1" dirty="0" smtClean="0"/>
              <a:t>Муниципальное автономное общеобразовательное учреждение средняя общеобразовательная школа №1</a:t>
            </a:r>
            <a:endParaRPr lang="ru-RU" sz="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734565" y="4853724"/>
            <a:ext cx="3096344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4731868" y="4868323"/>
            <a:ext cx="280831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800" dirty="0" smtClean="0"/>
              <a:t>624140 Свердловская обл. г. Кировград, ул. Дзержинского, д.6. </a:t>
            </a:r>
            <a:endParaRPr lang="ru-RU" sz="800" dirty="0"/>
          </a:p>
        </p:txBody>
      </p:sp>
      <p:sp>
        <p:nvSpPr>
          <p:cNvPr id="13" name="TextBox 12"/>
          <p:cNvSpPr txBox="1"/>
          <p:nvPr/>
        </p:nvSpPr>
        <p:spPr>
          <a:xfrm>
            <a:off x="4696705" y="5289133"/>
            <a:ext cx="23042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b="1" dirty="0" smtClean="0"/>
              <a:t>Количество мест: 56</a:t>
            </a:r>
            <a:endParaRPr lang="ru-RU" sz="800" b="1" dirty="0"/>
          </a:p>
        </p:txBody>
      </p:sp>
    </p:spTree>
    <p:extLst>
      <p:ext uri="{BB962C8B-B14F-4D97-AF65-F5344CB8AC3E}">
        <p14:creationId xmlns:p14="http://schemas.microsoft.com/office/powerpoint/2010/main" val="185750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3" y="471156"/>
            <a:ext cx="7620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Внесите </a:t>
            </a:r>
            <a:r>
              <a:rPr lang="ru-RU" dirty="0"/>
              <a:t>сведения о ребёнке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7283" y="1052736"/>
            <a:ext cx="4680520" cy="540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0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3" y="332656"/>
            <a:ext cx="7620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Укажите, </a:t>
            </a:r>
            <a:r>
              <a:rPr lang="ru-RU" dirty="0"/>
              <a:t>какое свидетельство о рождении у ребёнка и </a:t>
            </a:r>
            <a:r>
              <a:rPr lang="ru-RU" dirty="0" smtClean="0"/>
              <a:t>заполните </a:t>
            </a:r>
            <a:r>
              <a:rPr lang="ru-RU" dirty="0"/>
              <a:t>данные свидетельства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3327" y="1009067"/>
            <a:ext cx="3888431" cy="5394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69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3" y="471156"/>
            <a:ext cx="7620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Внесите </a:t>
            </a:r>
            <a:r>
              <a:rPr lang="ru-RU" dirty="0"/>
              <a:t>информацию о гражданстве и языках обучения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3" y="980728"/>
            <a:ext cx="3930656" cy="252028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4933" y="2780928"/>
            <a:ext cx="4632610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907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3" y="471156"/>
            <a:ext cx="7620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Укажите </a:t>
            </a:r>
            <a:r>
              <a:rPr lang="ru-RU" dirty="0"/>
              <a:t>нужны ли ребёнку специальные условия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138" y="1196752"/>
            <a:ext cx="6304810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28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3" y="332656"/>
            <a:ext cx="7620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/>
              <a:t>Сохраните </a:t>
            </a:r>
            <a:r>
              <a:rPr lang="ru-RU" dirty="0"/>
              <a:t>заявление в черновиках. Отправить его можно будет </a:t>
            </a:r>
            <a:r>
              <a:rPr lang="ru-RU" dirty="0" smtClean="0"/>
              <a:t>31 марта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825" y="1196752"/>
            <a:ext cx="5892245" cy="518062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39652" y="2492896"/>
            <a:ext cx="4824536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462960" y="2493857"/>
            <a:ext cx="469321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/>
              <a:t>Муниципальное автономное общеобразовательное учреждение средняя общеобразовательная школа №1</a:t>
            </a:r>
            <a:endParaRPr lang="ru-RU" sz="11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439652" y="2924744"/>
            <a:ext cx="4716524" cy="3602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547664" y="2996952"/>
            <a:ext cx="45365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/>
              <a:t>624140 Свердловская обл., г. Кировград, ул. Дзержинского, д.6</a:t>
            </a:r>
            <a:endParaRPr lang="ru-RU" sz="11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439652" y="3284984"/>
            <a:ext cx="1476164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547664" y="3284984"/>
            <a:ext cx="15121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/>
              <a:t>Число мест: 56</a:t>
            </a:r>
            <a:endParaRPr lang="ru-RU" sz="1100" b="1" dirty="0"/>
          </a:p>
        </p:txBody>
      </p:sp>
    </p:spTree>
    <p:extLst>
      <p:ext uri="{BB962C8B-B14F-4D97-AF65-F5344CB8AC3E}">
        <p14:creationId xmlns:p14="http://schemas.microsoft.com/office/powerpoint/2010/main" val="2625905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3" y="332656"/>
            <a:ext cx="7620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/>
              <a:t>Найти сохранённое заявление можно в личном кабинете портала </a:t>
            </a:r>
            <a:r>
              <a:rPr lang="ru-RU" dirty="0" err="1"/>
              <a:t>Госуслуг</a:t>
            </a:r>
            <a:r>
              <a:rPr lang="ru-RU" dirty="0"/>
              <a:t> в разделе Заявления - Черновики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3" y="1124744"/>
            <a:ext cx="5346655" cy="29872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679" y="3501007"/>
            <a:ext cx="6395863" cy="3027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05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3" y="332656"/>
            <a:ext cx="7620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/>
              <a:t>31 марта </a:t>
            </a:r>
            <a:r>
              <a:rPr lang="ru-RU" dirty="0" smtClean="0"/>
              <a:t>2025 </a:t>
            </a:r>
            <a:r>
              <a:rPr lang="ru-RU" dirty="0"/>
              <a:t>года открыть электронное заявление и нажать кнопку «Отправить»</a:t>
            </a:r>
            <a:endParaRPr kumimoji="0" lang="ru-RU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3284"/>
          <a:stretch/>
        </p:blipFill>
        <p:spPr>
          <a:xfrm>
            <a:off x="818105" y="948899"/>
            <a:ext cx="2038678" cy="360214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7344" y="977459"/>
            <a:ext cx="2140397" cy="563912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8302" y="977459"/>
            <a:ext cx="2071086" cy="2232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0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67544" y="188640"/>
            <a:ext cx="76200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/>
            <a:r>
              <a:rPr lang="ru-RU" b="1" dirty="0"/>
              <a:t>После отправки заявления потребуется посетить выбранную школу с оригиналами </a:t>
            </a:r>
            <a:r>
              <a:rPr lang="ru-RU" b="1" dirty="0" smtClean="0"/>
              <a:t>документов</a:t>
            </a:r>
            <a:endParaRPr lang="ru-RU" b="1" dirty="0"/>
          </a:p>
          <a:p>
            <a:pPr algn="ctr"/>
            <a:r>
              <a:rPr lang="ru-RU" sz="2400" dirty="0"/>
              <a:t> 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01080" y="836712"/>
            <a:ext cx="8352928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solidFill>
                  <a:srgbClr val="292929"/>
                </a:solidFill>
                <a:latin typeface="ubuntu-cond"/>
              </a:rPr>
              <a:t>Полный </a:t>
            </a:r>
            <a:r>
              <a:rPr lang="ru-RU" sz="1200" b="1" dirty="0">
                <a:solidFill>
                  <a:srgbClr val="292929"/>
                </a:solidFill>
                <a:latin typeface="ubuntu-cond"/>
              </a:rPr>
              <a:t>перечень документов, которые потребуется родителям при зачислении в первый класс, включает</a:t>
            </a:r>
            <a:r>
              <a:rPr lang="ru-RU" sz="1200" dirty="0">
                <a:solidFill>
                  <a:srgbClr val="292929"/>
                </a:solidFill>
                <a:latin typeface="ubuntu-cond"/>
              </a:rPr>
              <a:t>: 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92929"/>
                </a:solidFill>
                <a:latin typeface="ubuntu-cond"/>
              </a:rPr>
              <a:t>паспорт родителя;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92929"/>
                </a:solidFill>
                <a:latin typeface="ubuntu-cond"/>
              </a:rPr>
              <a:t>свидетельство о рождении ребенка (или иной документ, подтверждающий родство);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92929"/>
                </a:solidFill>
                <a:latin typeface="ubuntu-cond"/>
              </a:rPr>
              <a:t>документ, подтверждающий регистрацию ребенка по месту жительства или по месту пребывания (если ребенок проживает на закрепленной территории). Это свидетельство о регистрации по месту жительства: для зачисления в школу подойдет как постоянная, так и временная регистрация.</a:t>
            </a:r>
          </a:p>
          <a:p>
            <a:pPr algn="just"/>
            <a:r>
              <a:rPr lang="ru-RU" sz="1200" dirty="0">
                <a:solidFill>
                  <a:srgbClr val="292929"/>
                </a:solidFill>
                <a:latin typeface="ubuntu-cond"/>
              </a:rPr>
              <a:t>Это базовый набор документов, который потребуются</a:t>
            </a:r>
            <a:r>
              <a:rPr lang="ru-RU" sz="1200" b="1" dirty="0">
                <a:solidFill>
                  <a:srgbClr val="292929"/>
                </a:solidFill>
                <a:latin typeface="ubuntu-cond"/>
              </a:rPr>
              <a:t> всем будущим первоклассникам</a:t>
            </a:r>
            <a:r>
              <a:rPr lang="ru-RU" sz="1200" dirty="0">
                <a:solidFill>
                  <a:srgbClr val="292929"/>
                </a:solidFill>
                <a:latin typeface="ubuntu-cond"/>
              </a:rPr>
              <a:t>.</a:t>
            </a:r>
          </a:p>
          <a:p>
            <a:pPr algn="just"/>
            <a:r>
              <a:rPr lang="ru-RU" sz="1200" dirty="0">
                <a:solidFill>
                  <a:srgbClr val="292929"/>
                </a:solidFill>
                <a:latin typeface="ubuntu-cond"/>
              </a:rPr>
              <a:t>В зависимости от ситуации в школе дополнительно запрашивают:  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92929"/>
                </a:solidFill>
                <a:latin typeface="ubuntu-cond"/>
              </a:rPr>
              <a:t>копию свидетельства о рождении братьев или сестер, которые посещают данную школу;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92929"/>
                </a:solidFill>
                <a:latin typeface="ubuntu-cond"/>
              </a:rPr>
              <a:t>копию документа, подтверждающего установление опеки/попечительства;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92929"/>
                </a:solidFill>
                <a:latin typeface="ubuntu-cond"/>
              </a:rPr>
              <a:t>копии документов, подтверждающих право на внеочередное или первоочередное зачисление (справку с места работы родителей); копию заключения ПМПК — психолого-медико-педагогической комиссии;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92929"/>
                </a:solidFill>
                <a:latin typeface="ubuntu-cond"/>
              </a:rPr>
              <a:t>согласие родителей на прохождение обучения по адаптированной программе;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92929"/>
                </a:solidFill>
                <a:latin typeface="ubuntu-cond"/>
              </a:rPr>
              <a:t>документы, подтверждающие законность пребывания на территории РФ (для иностранных граждан);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92929"/>
                </a:solidFill>
                <a:latin typeface="ubuntu-cond"/>
              </a:rPr>
              <a:t>разрешение комиссии о приеме в первый класс ребенка возрастом до шести с половиной лет или более 8 лет;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rgbClr val="292929"/>
                </a:solidFill>
                <a:latin typeface="ubuntu-cond"/>
              </a:rPr>
              <a:t>вид на жительство или разрешение на временное проживание — для иностранцев. </a:t>
            </a:r>
          </a:p>
          <a:p>
            <a:pPr algn="just"/>
            <a:r>
              <a:rPr lang="ru-RU" sz="1200" dirty="0">
                <a:solidFill>
                  <a:srgbClr val="292929"/>
                </a:solidFill>
                <a:latin typeface="ubuntu-cond"/>
              </a:rPr>
              <a:t>Согласно 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ubuntu-cond"/>
                <a:hlinkClick r:id="rId2"/>
              </a:rPr>
              <a:t>п.27 Приказа 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ubuntu-cond"/>
                <a:hlinkClick r:id="rId2"/>
              </a:rPr>
              <a:t>Министерства просвещения Российской Федерации от 02.09.2020 №458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ubuntu-cond"/>
              </a:rPr>
              <a:t> «Об утверждении Порядка приема на обучение по образовательным программам начального общего, основного общего и среднего общего образования»</a:t>
            </a:r>
            <a:r>
              <a:rPr lang="ru-RU" sz="1200" dirty="0" smtClean="0">
                <a:solidFill>
                  <a:srgbClr val="FF9933"/>
                </a:solidFill>
                <a:latin typeface="ubuntu-cond"/>
              </a:rPr>
              <a:t> </a:t>
            </a:r>
            <a:r>
              <a:rPr lang="ru-RU" sz="1200" dirty="0" smtClean="0">
                <a:solidFill>
                  <a:srgbClr val="292929"/>
                </a:solidFill>
                <a:latin typeface="ubuntu-cond"/>
              </a:rPr>
              <a:t>список </a:t>
            </a:r>
            <a:r>
              <a:rPr lang="ru-RU" sz="1200" dirty="0">
                <a:solidFill>
                  <a:srgbClr val="292929"/>
                </a:solidFill>
                <a:latin typeface="ubuntu-cond"/>
              </a:rPr>
              <a:t>документов является исчерпывающим и школа не вправе требовать от родителей дополнительные сведения при зачислении. Но учебное заведение вправе запросить документальное подтверждение имеющихся льгот.</a:t>
            </a:r>
          </a:p>
          <a:p>
            <a:pPr algn="just"/>
            <a:r>
              <a:rPr lang="ru-RU" sz="1200" dirty="0">
                <a:solidFill>
                  <a:srgbClr val="292929"/>
                </a:solidFill>
                <a:latin typeface="ubuntu-cond"/>
              </a:rPr>
              <a:t>При подаче заявления через </a:t>
            </a:r>
            <a:r>
              <a:rPr lang="ru-RU" sz="1200" dirty="0" err="1">
                <a:solidFill>
                  <a:srgbClr val="292929"/>
                </a:solidFill>
                <a:latin typeface="ubuntu-cond"/>
              </a:rPr>
              <a:t>госуслуги</a:t>
            </a:r>
            <a:r>
              <a:rPr lang="ru-RU" sz="1200" dirty="0">
                <a:solidFill>
                  <a:srgbClr val="292929"/>
                </a:solidFill>
                <a:latin typeface="ubuntu-cond"/>
              </a:rPr>
              <a:t> школа не вправе требовать оригиналы и копии документов за исключением подтверждающих льготы сведений.</a:t>
            </a:r>
          </a:p>
          <a:p>
            <a:pPr algn="just"/>
            <a:r>
              <a:rPr lang="ru-RU" sz="1200" dirty="0">
                <a:solidFill>
                  <a:srgbClr val="292929"/>
                </a:solidFill>
                <a:latin typeface="ubuntu-cond"/>
              </a:rPr>
              <a:t>Документы для зачисления в 1 класс стоит подготовить заблаговременно. Наиболее длительной является подготовка </a:t>
            </a:r>
            <a:r>
              <a:rPr lang="ru-RU" sz="1200" dirty="0">
                <a:solidFill>
                  <a:srgbClr val="317BA0"/>
                </a:solidFill>
                <a:latin typeface="ubuntu-cond"/>
                <a:hlinkClick r:id="rId3"/>
              </a:rPr>
              <a:t>свидетельства о регистрации ребенка</a:t>
            </a:r>
            <a:r>
              <a:rPr lang="ru-RU" sz="1200" dirty="0">
                <a:solidFill>
                  <a:srgbClr val="292929"/>
                </a:solidFill>
                <a:latin typeface="ubuntu-cond"/>
              </a:rPr>
              <a:t>. Но если к моменту зачисления документ еще не готов, разрешается предъявить справку о приеме документов для оформления регистрации по месту жительства.  А вот, например, предъявить договор аренды или свидетельство о праве собственности для подтверждения проживания на закрепленной за школой территории родители не вправе.</a:t>
            </a:r>
            <a:endParaRPr lang="ru-RU" sz="1200" b="0" i="0" dirty="0">
              <a:solidFill>
                <a:srgbClr val="292929"/>
              </a:solidFill>
              <a:effectLst/>
              <a:latin typeface="ubuntu-cond"/>
            </a:endParaRPr>
          </a:p>
        </p:txBody>
      </p:sp>
    </p:spTree>
    <p:extLst>
      <p:ext uri="{BB962C8B-B14F-4D97-AF65-F5344CB8AC3E}">
        <p14:creationId xmlns:p14="http://schemas.microsoft.com/office/powerpoint/2010/main" val="8363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7620000" cy="634082"/>
          </a:xfrm>
        </p:spPr>
        <p:txBody>
          <a:bodyPr/>
          <a:lstStyle/>
          <a:p>
            <a:pPr algn="ctr"/>
            <a:r>
              <a:rPr lang="ru-RU" sz="3200" dirty="0" smtClean="0"/>
              <a:t>Подача заявления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7620000" cy="5616624"/>
          </a:xfrm>
        </p:spPr>
        <p:txBody>
          <a:bodyPr>
            <a:normAutofit fontScale="92500" lnSpcReduction="10000"/>
          </a:bodyPr>
          <a:lstStyle/>
          <a:p>
            <a:pPr marL="114300" indent="0"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ВНИМАНИЕ!</a:t>
            </a:r>
          </a:p>
          <a:p>
            <a:pPr marL="114300" indent="0">
              <a:buNone/>
            </a:pPr>
            <a:r>
              <a:rPr lang="ru-RU" b="1" dirty="0"/>
              <a:t>После подачи заявления необходимо отслеживать изменения статусов Вашего заявления в Личном </a:t>
            </a:r>
            <a:r>
              <a:rPr lang="ru-RU" b="1" dirty="0" smtClean="0"/>
              <a:t>кабинете </a:t>
            </a:r>
            <a:r>
              <a:rPr lang="ru-RU" b="1" dirty="0" err="1" smtClean="0"/>
              <a:t>Госуслуг</a:t>
            </a:r>
            <a:endParaRPr lang="ru-RU" b="1" dirty="0" smtClean="0"/>
          </a:p>
          <a:p>
            <a:pPr marL="114300" indent="0">
              <a:buNone/>
            </a:pPr>
            <a:endParaRPr lang="ru-RU" b="1" dirty="0" smtClean="0"/>
          </a:p>
          <a:p>
            <a:r>
              <a:rPr lang="ru-RU" dirty="0"/>
              <a:t>Министерством образования и молодежной политики Свердловской области организована горячая линия по приему детей в 1-й класс: </a:t>
            </a:r>
          </a:p>
          <a:p>
            <a:pPr marL="114300" indent="0">
              <a:buNone/>
            </a:pPr>
            <a:r>
              <a:rPr lang="ru-RU" dirty="0"/>
              <a:t>8 343 312-00-04 (доб. 082) Архипова Мария Павловна </a:t>
            </a:r>
          </a:p>
          <a:p>
            <a:pPr marL="114300" indent="0">
              <a:buNone/>
            </a:pPr>
            <a:r>
              <a:rPr lang="ru-RU" dirty="0"/>
              <a:t>8 343 312-00-04 (доб. 085) </a:t>
            </a:r>
            <a:r>
              <a:rPr lang="ru-RU" dirty="0" err="1"/>
              <a:t>Шуняева</a:t>
            </a:r>
            <a:r>
              <a:rPr lang="ru-RU" dirty="0"/>
              <a:t> Наталья Владимировна </a:t>
            </a:r>
          </a:p>
          <a:p>
            <a:pPr marL="114300" indent="0">
              <a:buNone/>
            </a:pPr>
            <a:r>
              <a:rPr lang="ru-RU" dirty="0"/>
              <a:t>8 343 312-00-04 (доб. 080) </a:t>
            </a:r>
            <a:r>
              <a:rPr lang="ru-RU" dirty="0" err="1"/>
              <a:t>Сокольская</a:t>
            </a:r>
            <a:r>
              <a:rPr lang="ru-RU" dirty="0"/>
              <a:t> Наталья Ивановна</a:t>
            </a:r>
          </a:p>
          <a:p>
            <a:r>
              <a:rPr lang="ru-RU" dirty="0"/>
              <a:t>Управлением образования Кировградского городского округа с организована горячая линия по приему детей в 1-й класс: </a:t>
            </a:r>
          </a:p>
          <a:p>
            <a:pPr marL="114300" indent="0">
              <a:buNone/>
            </a:pPr>
            <a:r>
              <a:rPr lang="ru-RU" dirty="0"/>
              <a:t>6-00-48 (доб.3320) – Ломаева Ирина Николаевна, начальник МКУ «Управление образования Кировградского </a:t>
            </a:r>
            <a:r>
              <a:rPr lang="ru-RU" dirty="0" smtClean="0"/>
              <a:t>муниципального</a:t>
            </a:r>
            <a:r>
              <a:rPr lang="ru-RU" dirty="0" smtClean="0"/>
              <a:t> </a:t>
            </a:r>
            <a:r>
              <a:rPr lang="ru-RU" dirty="0"/>
              <a:t>округа» </a:t>
            </a:r>
          </a:p>
          <a:p>
            <a:pPr marL="114300" indent="0">
              <a:buNone/>
            </a:pPr>
            <a:r>
              <a:rPr lang="ru-RU" dirty="0"/>
              <a:t>6-00-48 (доб.3323) –</a:t>
            </a:r>
            <a:r>
              <a:rPr lang="ru-RU" dirty="0" err="1"/>
              <a:t>Арапова</a:t>
            </a:r>
            <a:r>
              <a:rPr lang="ru-RU" dirty="0"/>
              <a:t> Светлана Анатольевна, инспектор МКУ   «Управление образования Кировградского </a:t>
            </a:r>
            <a:r>
              <a:rPr lang="ru-RU" dirty="0" smtClean="0"/>
              <a:t>муниципального</a:t>
            </a:r>
            <a:r>
              <a:rPr lang="ru-RU" dirty="0" smtClean="0"/>
              <a:t> </a:t>
            </a:r>
            <a:r>
              <a:rPr lang="ru-RU" dirty="0"/>
              <a:t>округа»</a:t>
            </a:r>
          </a:p>
          <a:p>
            <a:pPr marL="11430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48403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211</TotalTime>
  <Words>437</Words>
  <Application>Microsoft Office PowerPoint</Application>
  <PresentationFormat>Экран (4:3)</PresentationFormat>
  <Paragraphs>68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Calibri</vt:lpstr>
      <vt:lpstr>Cambria</vt:lpstr>
      <vt:lpstr>Times New Roman</vt:lpstr>
      <vt:lpstr>ubuntu-cond</vt:lpstr>
      <vt:lpstr>Соседство</vt:lpstr>
      <vt:lpstr>Оказание услуги «Приём заявлений о зачислении в государственные и муниципальные образовательные организации субъектов Российской Федерации, реализующие программы общего образования» </vt:lpstr>
      <vt:lpstr>Для того, чтобы подать заявление в первый класс образовательной организации в электронном виде необходимо: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Подача заявления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Инструкция для родителей  (законных представителей) по подаче заявлений в 1 класс электронным способом</dc:title>
  <dc:creator>Владимир Андреевич</dc:creator>
  <cp:lastModifiedBy>Адм</cp:lastModifiedBy>
  <cp:revision>30</cp:revision>
  <dcterms:created xsi:type="dcterms:W3CDTF">2023-03-16T12:27:28Z</dcterms:created>
  <dcterms:modified xsi:type="dcterms:W3CDTF">2025-08-14T09:39:48Z</dcterms:modified>
</cp:coreProperties>
</file>