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commentAuthors.xml" ContentType="application/vnd.openxmlformats-officedocument.presentationml.commentAuthors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806" r:id="rId1"/>
  </p:sldMasterIdLst>
  <p:notesMasterIdLst>
    <p:notesMasterId r:id="rId29"/>
  </p:notesMasterIdLst>
  <p:sldIdLst>
    <p:sldId id="256" r:id="rId2"/>
    <p:sldId id="263" r:id="rId3"/>
    <p:sldId id="265" r:id="rId4"/>
    <p:sldId id="266" r:id="rId5"/>
    <p:sldId id="268" r:id="rId6"/>
    <p:sldId id="320" r:id="rId7"/>
    <p:sldId id="293" r:id="rId8"/>
    <p:sldId id="294" r:id="rId9"/>
    <p:sldId id="328" r:id="rId10"/>
    <p:sldId id="329" r:id="rId11"/>
    <p:sldId id="330" r:id="rId12"/>
    <p:sldId id="331" r:id="rId13"/>
    <p:sldId id="332" r:id="rId14"/>
    <p:sldId id="333" r:id="rId15"/>
    <p:sldId id="334" r:id="rId16"/>
    <p:sldId id="335" r:id="rId17"/>
    <p:sldId id="337" r:id="rId18"/>
    <p:sldId id="338" r:id="rId19"/>
    <p:sldId id="339" r:id="rId20"/>
    <p:sldId id="340" r:id="rId21"/>
    <p:sldId id="342" r:id="rId22"/>
    <p:sldId id="343" r:id="rId23"/>
    <p:sldId id="344" r:id="rId24"/>
    <p:sldId id="345" r:id="rId25"/>
    <p:sldId id="346" r:id="rId26"/>
    <p:sldId id="347" r:id="rId27"/>
    <p:sldId id="348" r:id="rId28"/>
  </p:sldIdLst>
  <p:sldSz cx="9144000" cy="5143500" type="screen16x9"/>
  <p:notesSz cx="6858000" cy="9144000"/>
  <p:embeddedFontLst>
    <p:embeddedFont>
      <p:font typeface="Lucida Sans Unicode" pitchFamily="34" charset="0"/>
      <p:regular r:id="rId30"/>
    </p:embeddedFont>
    <p:embeddedFont>
      <p:font typeface="Montserrat" charset="-52"/>
      <p:regular r:id="rId31"/>
      <p:bold r:id="rId32"/>
      <p:italic r:id="rId33"/>
      <p:boldItalic r:id="rId34"/>
    </p:embeddedFont>
    <p:embeddedFont>
      <p:font typeface="Wingdings 3" pitchFamily="18" charset="2"/>
      <p:regular r:id="rId35"/>
    </p:embeddedFont>
    <p:embeddedFont>
      <p:font typeface="Verdana" pitchFamily="34" charset="0"/>
      <p:regular r:id="rId36"/>
      <p:bold r:id="rId37"/>
      <p:italic r:id="rId38"/>
      <p:boldItalic r:id="rId39"/>
    </p:embeddedFont>
    <p:embeddedFont>
      <p:font typeface="Wingdings 2" pitchFamily="18" charset="2"/>
      <p:regular r:id="rId4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Обухова Кристина Викторовна" initials="ОКВ" lastIdx="1" clrIdx="0">
    <p:extLst>
      <p:ext uri="{19B8F6BF-5375-455C-9EA6-DF929625EA0E}">
        <p15:presenceInfo xmlns:p15="http://schemas.microsoft.com/office/powerpoint/2012/main" xmlns="" userId="S-1-5-21-1056395079-139840744-1946846412-10971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80698" autoAdjust="0"/>
  </p:normalViewPr>
  <p:slideViewPr>
    <p:cSldViewPr snapToGrid="0">
      <p:cViewPr varScale="1">
        <p:scale>
          <a:sx n="82" d="100"/>
          <a:sy n="82" d="100"/>
        </p:scale>
        <p:origin x="-786" y="-84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font" Target="fonts/font11.fntdata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43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344532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9394440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40507723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xmlns="" val="1589717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8306790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9547132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5499115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5271828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2309655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18284992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724681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5113985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76040750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473684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0190868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98546730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8333744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391741946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51493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433277032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363947503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212091809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75387596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34676134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45287793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xmlns="" val="12795764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3498110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314451"/>
            <a:ext cx="7772400" cy="137232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2708705"/>
            <a:ext cx="7772400" cy="899778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3714750"/>
            <a:ext cx="9147765" cy="1434066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  <p:hf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794784"/>
            <a:ext cx="7772400" cy="13716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198784"/>
            <a:ext cx="4572000" cy="1091166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7" name="Нашивка 6"/>
          <p:cNvSpPr/>
          <p:nvPr/>
        </p:nvSpPr>
        <p:spPr>
          <a:xfrm>
            <a:off x="3636680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2254104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110997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8229600" cy="85725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4057650"/>
            <a:ext cx="4040188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7" y="4057650"/>
            <a:ext cx="4041775" cy="5715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083221"/>
            <a:ext cx="4040188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1083221"/>
            <a:ext cx="4041775" cy="2956322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657600"/>
            <a:ext cx="7481776" cy="3429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4016327"/>
            <a:ext cx="3974592" cy="6858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05740"/>
            <a:ext cx="7479792" cy="3429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4805958"/>
            <a:ext cx="1920240" cy="274320"/>
          </a:xfrm>
        </p:spPr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hf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4082552"/>
            <a:ext cx="7162800" cy="486174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42476"/>
            <a:ext cx="8686800" cy="329184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3" y="4805958"/>
            <a:ext cx="2350681" cy="27384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kumimoji="0"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3648842"/>
            <a:ext cx="8075432" cy="422004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3741330"/>
            <a:ext cx="182880" cy="17145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hf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110997"/>
            <a:ext cx="8229600" cy="3289553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05980"/>
            <a:ext cx="1777470" cy="419457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1"/>
            <a:ext cx="6324600" cy="419457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Ovr>
    <a:masterClrMapping/>
  </p:clrMapOvr>
  <p:hf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716437" y="3751495"/>
            <a:ext cx="3802003" cy="1082333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-53561" y="4338767"/>
            <a:ext cx="3802003" cy="6286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4343440"/>
            <a:ext cx="3402314" cy="810651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4340804"/>
            <a:ext cx="3405509" cy="813287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110997"/>
            <a:ext cx="8229600" cy="3394472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4805958"/>
            <a:ext cx="1920240" cy="27432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7CB97365-EBCA-4027-87D5-99FC1D4DF0BB}" type="datetimeFigureOut">
              <a:rPr lang="en-US" smtClean="0"/>
              <a:pPr/>
              <a:t>8/21/2025</a:t>
            </a:fld>
            <a:endParaRPr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3" y="4805958"/>
            <a:ext cx="2350681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kumimoji="0" lang="en-US">
              <a:solidFill>
                <a:schemeClr val="tx1">
                  <a:shade val="50000"/>
                </a:scheme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4805958"/>
            <a:ext cx="365760" cy="273844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mtClean="0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</p:sldLayoutIdLst>
  <p:hf hdr="0" ftr="0" dt="0"/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suslugi.ru/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suslugi.ru/600173/1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688520" y="783771"/>
            <a:ext cx="7868264" cy="3038921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lvl="0" algn="ctr"/>
            <a:r>
              <a:rPr lang="en-US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en-US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/>
            </a:r>
            <a:b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altLang="ru-RU" sz="2400" b="1" dirty="0"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Предоставление муниципальной услуги </a:t>
            </a:r>
            <a:r>
              <a:rPr lang="en-US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/>
            </a:r>
            <a:br>
              <a:rPr lang="en-US" altLang="ru-RU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</a:br>
            <a:r>
              <a:rPr lang="ru-RU" altLang="ru-RU" sz="2400" b="1" dirty="0" smtClean="0">
                <a:solidFill>
                  <a:srgbClr val="FF0000"/>
                </a:solidFill>
                <a:latin typeface="Montserrat" panose="00000500000000000000" pitchFamily="2" charset="-52"/>
                <a:cs typeface="Times New Roman" panose="02020603050405020304" pitchFamily="18" charset="0"/>
              </a:rPr>
              <a:t>«</a:t>
            </a:r>
            <a:r>
              <a:rPr lang="ru-RU" sz="2400" b="0" dirty="0" smtClean="0">
                <a:solidFill>
                  <a:srgbClr val="FF0000"/>
                </a:solidFill>
              </a:rPr>
              <a:t>Предоставление путевок в организации отдыха детей и их оздоровления в учебное время (за исключением детей-сирот и детей, оставшихся без попечения родителей, детей, находящихся в трудной жизненной ситуации)</a:t>
            </a:r>
            <a:r>
              <a:rPr lang="ru-RU" sz="2400" b="1" dirty="0" smtClean="0">
                <a:solidFill>
                  <a:srgbClr val="FF000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>» </a:t>
            </a:r>
            <a:r>
              <a:rPr lang="ru-RU" sz="2400" b="1" dirty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b="1" dirty="0">
                <a:solidFill>
                  <a:srgbClr val="7030A0"/>
                </a:solidFill>
                <a:effectLst/>
                <a:latin typeface="Montserrat" panose="00000500000000000000" pitchFamily="2" charset="-52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с использованием федеральной портальной формы на Едином портале государственных и муниципальных </a:t>
            </a:r>
            <a:r>
              <a:rPr lang="ru-RU" alt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panose="00000500000000000000" pitchFamily="2" charset="-52"/>
              </a:rPr>
              <a:t>услуг (функций) </a:t>
            </a:r>
            <a:endParaRPr sz="2400" b="1" dirty="0">
              <a:latin typeface="Montserrat" panose="00000500000000000000" pitchFamily="2" charset="-52"/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286016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Если нет регистрации на ЕПГУ </a:t>
            </a:r>
            <a:b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ru-RU" sz="25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(нет учетной записи)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5452" y="1729806"/>
            <a:ext cx="8302911" cy="3089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88900" indent="0" algn="ctr">
              <a:buClr>
                <a:schemeClr val="accent3"/>
              </a:buClr>
              <a:defRPr/>
            </a:pPr>
            <a:r>
              <a:rPr lang="ru-RU" sz="1600" dirty="0"/>
              <a:t>Если родитель не был зарегистрирован на ЕПГУ (не получал, не подтверждал учетную запись), то можно подойти в отделения </a:t>
            </a:r>
            <a:r>
              <a:rPr lang="ru-RU" sz="1600" b="1" dirty="0" smtClean="0"/>
              <a:t>ГБУ </a:t>
            </a:r>
            <a:r>
              <a:rPr lang="ru-RU" sz="1600" b="1" dirty="0"/>
              <a:t>СО МФЦ, </a:t>
            </a:r>
            <a:r>
              <a:rPr lang="ru-RU" sz="1600" dirty="0"/>
              <a:t>и вместе с консультантами в зоне общественного доступа заполнить необходимые данные для регистрации на ЕПГУ, и получить подтверждение учетной записи.</a:t>
            </a:r>
          </a:p>
          <a:p>
            <a:pPr marL="109728" algn="just">
              <a:defRPr/>
            </a:pPr>
            <a:r>
              <a:rPr lang="ru-RU" dirty="0"/>
              <a:t>  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xmlns="" val="254604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Как получить услугу</a:t>
            </a:r>
            <a:endParaRPr lang="ru-RU" sz="25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36071" y="1269169"/>
            <a:ext cx="7512265" cy="11508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88900" indent="0" eaLnBrk="1" hangingPunct="1"/>
            <a:r>
              <a:rPr lang="ru-RU" altLang="ru-RU" dirty="0"/>
              <a:t>В адресной строке набрать </a:t>
            </a:r>
            <a:r>
              <a:rPr lang="en-US" altLang="ru-RU" dirty="0">
                <a:hlinkClick r:id="rId3"/>
              </a:rPr>
              <a:t>www.gosuslugi.ru</a:t>
            </a:r>
            <a:endParaRPr lang="en-US" altLang="ru-RU" dirty="0"/>
          </a:p>
          <a:p>
            <a:pPr indent="-368300" algn="l" eaLnBrk="1" hangingPunct="1"/>
            <a:r>
              <a:rPr lang="ru-RU" altLang="ru-RU" dirty="0"/>
              <a:t>Нажать кнопку «Войти»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/>
          </a:p>
        </p:txBody>
      </p:sp>
      <p:pic>
        <p:nvPicPr>
          <p:cNvPr id="6" name="Рисунок 5" descr="1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51588" y="2134551"/>
            <a:ext cx="7031370" cy="2675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3199978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56697" y="1172917"/>
            <a:ext cx="7512265" cy="115089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indent="-368300" algn="ctr"/>
            <a:r>
              <a:rPr lang="ru-RU" altLang="ru-RU" dirty="0"/>
              <a:t>Ввести логин, пароль и нажать кнопку «Войти».</a:t>
            </a:r>
          </a:p>
          <a:p>
            <a:pPr marL="88900" indent="0"/>
            <a:r>
              <a:rPr lang="ru-RU" altLang="ru-RU" dirty="0"/>
              <a:t>В качестве логина можно использовать номер мобильного телефона, адрес электронной почты или СНИЛС (в зависимости от того, что было указано при регистрации на портале).</a:t>
            </a: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4</a:t>
            </a:fld>
            <a:endParaRPr/>
          </a:p>
        </p:txBody>
      </p:sp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8273" r="8637"/>
          <a:stretch/>
        </p:blipFill>
        <p:spPr bwMode="auto">
          <a:xfrm>
            <a:off x="1855990" y="2292996"/>
            <a:ext cx="1900777" cy="2614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1529" r="5203"/>
          <a:stretch/>
        </p:blipFill>
        <p:spPr bwMode="auto">
          <a:xfrm>
            <a:off x="5093018" y="2300681"/>
            <a:ext cx="1888864" cy="26143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7243469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0"/>
            <a:ext cx="6425985" cy="90671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97651" y="829876"/>
            <a:ext cx="8497911" cy="148301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268288" indent="0" algn="ctr"/>
            <a:r>
              <a:rPr lang="ru-RU" altLang="ru-RU" dirty="0"/>
              <a:t>Поиск услуги через помощника: в строке поиска ввести </a:t>
            </a:r>
            <a:r>
              <a:rPr lang="ru-RU" altLang="ru-RU" dirty="0" smtClean="0"/>
              <a:t>«Путевка в лагерь», </a:t>
            </a:r>
            <a:r>
              <a:rPr lang="ru-RU" altLang="ru-RU" dirty="0"/>
              <a:t>выбрать действие </a:t>
            </a:r>
            <a:r>
              <a:rPr lang="ru-RU" altLang="ru-RU" dirty="0" smtClean="0"/>
              <a:t>«Отдых детей на каникулах».</a:t>
            </a:r>
            <a:endParaRPr lang="ru-RU" altLang="ru-RU" dirty="0"/>
          </a:p>
          <a:p>
            <a:pPr marL="268288" indent="0"/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625" y="2385914"/>
            <a:ext cx="5444579" cy="11891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941" t="14116" r="20784" b="4039"/>
          <a:stretch/>
        </p:blipFill>
        <p:spPr>
          <a:xfrm>
            <a:off x="6157277" y="2301389"/>
            <a:ext cx="2689226" cy="2390994"/>
          </a:xfrm>
          <a:prstGeom prst="rect">
            <a:avLst/>
          </a:prstGeom>
        </p:spPr>
      </p:pic>
      <p:cxnSp>
        <p:nvCxnSpPr>
          <p:cNvPr id="13" name="Прямая со стрелкой 12"/>
          <p:cNvCxnSpPr/>
          <p:nvPr/>
        </p:nvCxnSpPr>
        <p:spPr>
          <a:xfrm>
            <a:off x="2387173" y="3090263"/>
            <a:ext cx="4778188" cy="1335741"/>
          </a:xfrm>
          <a:prstGeom prst="straightConnector1">
            <a:avLst/>
          </a:prstGeom>
          <a:ln w="571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416877947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4" y="1411515"/>
            <a:ext cx="4260301" cy="242281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268288" indent="0" algn="l"/>
            <a:r>
              <a:rPr lang="ru-RU" altLang="ru-RU" dirty="0"/>
              <a:t>Прямая ссылка на услугу:</a:t>
            </a:r>
          </a:p>
          <a:p>
            <a:pPr marL="268288" indent="0" algn="l"/>
            <a:r>
              <a:rPr lang="en-US" altLang="ru-RU" dirty="0" smtClean="0">
                <a:hlinkClick r:id="rId3"/>
              </a:rPr>
              <a:t>https://www.gosuslugi.ru/600173/1</a:t>
            </a:r>
            <a:endParaRPr lang="ru-RU" altLang="ru-RU" dirty="0" smtClean="0"/>
          </a:p>
          <a:p>
            <a:pPr marL="268288" indent="0"/>
            <a:endParaRPr lang="ru-RU" altLang="ru-RU" sz="700" dirty="0">
              <a:solidFill>
                <a:schemeClr val="tx1"/>
              </a:solidFill>
            </a:endParaRPr>
          </a:p>
          <a:p>
            <a:pPr marL="268288" indent="0"/>
            <a:endParaRPr lang="ru-RU" altLang="ru-RU" sz="800" dirty="0" smtClean="0"/>
          </a:p>
          <a:p>
            <a:pPr marL="268288" indent="0" algn="l"/>
            <a:r>
              <a:rPr lang="ru-RU" altLang="ru-RU" dirty="0" smtClean="0"/>
              <a:t>Выбрать «Начать».</a:t>
            </a:r>
            <a:endParaRPr lang="ru-RU" altLang="ru-RU" dirty="0"/>
          </a:p>
          <a:p>
            <a:pPr marL="268288" indent="0"/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0" y="43934"/>
            <a:ext cx="63724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53958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941" t="14116" r="20784" b="4039"/>
          <a:stretch/>
        </p:blipFill>
        <p:spPr>
          <a:xfrm>
            <a:off x="4592625" y="1241389"/>
            <a:ext cx="3649534" cy="3244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52336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047369" cy="2745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268288" indent="0" algn="l"/>
            <a:r>
              <a:rPr lang="ru-RU" altLang="ru-RU" dirty="0" smtClean="0"/>
              <a:t>Выбрать того, кто обращается за услугой.</a:t>
            </a:r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5252" y="1411516"/>
            <a:ext cx="5362132" cy="284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413112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803906" cy="274594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indent="0" algn="l"/>
            <a:r>
              <a:rPr lang="ru-RU" altLang="ru-RU" dirty="0" smtClean="0"/>
              <a:t>В случае, если за услугой обращается представитель ребенка, то необходимо загрузить документ, подтверждающий полномочия представителя на подачу заявления от имени физического лица </a:t>
            </a:r>
            <a:endParaRPr lang="ru-RU" altLang="ru-RU" dirty="0"/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ClrTx/>
              <a:buSzTx/>
            </a:pP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38621" y="1117914"/>
            <a:ext cx="3426595" cy="3731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081281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32325" y="1411516"/>
            <a:ext cx="3916946" cy="24689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268288" indent="0" algn="l"/>
            <a:r>
              <a:rPr lang="ru-RU" altLang="ru-RU" dirty="0" smtClean="0"/>
              <a:t>В случае, если за услугой обращается родитель (законный представитель) ребенка, то данные будут загружены из Личного кабинета заявителя.</a:t>
            </a: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409829" y="1187398"/>
            <a:ext cx="3254991" cy="36333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9089024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268288" indent="0" algn="ctr"/>
            <a:r>
              <a:rPr lang="ru-RU" altLang="ru-RU" dirty="0" smtClean="0"/>
              <a:t>Проверьте  свой номер телефона, электронную почту и адрес места жительства</a:t>
            </a:r>
            <a:endParaRPr lang="ru-RU" altLang="ru-RU" sz="700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9521" y="1945289"/>
            <a:ext cx="2944014" cy="1673217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94697" y="2160339"/>
            <a:ext cx="2946397" cy="1689660"/>
          </a:xfrm>
          <a:prstGeom prst="rect">
            <a:avLst/>
          </a:prstGeom>
        </p:spPr>
      </p:pic>
      <p:pic>
        <p:nvPicPr>
          <p:cNvPr id="8" name="Рисунок 7" descr="2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58782" y="2436604"/>
            <a:ext cx="3287231" cy="1574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448832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268288" indent="0" algn="l"/>
            <a:r>
              <a:rPr lang="ru-RU" altLang="ru-RU" dirty="0" smtClean="0"/>
              <a:t>Укажите сведения о ребенке (детях). Данные загружаются из Личного кабинета, в случае отсутствия данных о ребенке (детях), необходимо добавить их в Личном кабинете</a:t>
            </a:r>
          </a:p>
          <a:p>
            <a:pPr marL="268288" indent="0"/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5382" y="1995178"/>
            <a:ext cx="3668824" cy="2718016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42391" y="1854414"/>
            <a:ext cx="2914925" cy="3063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51734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3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439126" y="1268065"/>
            <a:ext cx="8426193" cy="820987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55000" lnSpcReduction="20000"/>
          </a:bodyPr>
          <a:lstStyle/>
          <a:p>
            <a:pPr marL="268288" indent="0" algn="ctr"/>
            <a:r>
              <a:rPr lang="ru-RU" altLang="ru-RU" dirty="0" smtClean="0"/>
              <a:t>В случае выбора ребенка, данные которого указаны в Личном кабинете, на форме услуги предоставляется возможность проверки и редактирования данных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4355" y="2089052"/>
            <a:ext cx="3663580" cy="2252318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8197" y="2089052"/>
            <a:ext cx="3786225" cy="2252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2363042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9231" y="1478865"/>
            <a:ext cx="6012701" cy="2941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1428378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6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719423"/>
            <a:ext cx="3541058" cy="1922809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marL="268288" indent="0" algn="l"/>
            <a:r>
              <a:rPr lang="ru-RU" altLang="ru-RU" dirty="0" smtClean="0"/>
              <a:t>Если ребенок имеет свидетельство о рождения иностранного государства, то необходимо загрузить нотариально заверенный электронный документ. 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52822" y="1328697"/>
            <a:ext cx="3474471" cy="34211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81385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3452" y="1526876"/>
            <a:ext cx="3387875" cy="3104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61905979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329339"/>
            <a:ext cx="3347870" cy="302978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7500" lnSpcReduction="20000"/>
          </a:bodyPr>
          <a:lstStyle/>
          <a:p>
            <a:pPr marL="268288" indent="0" algn="l"/>
            <a:r>
              <a:rPr lang="ru-RU" altLang="ru-RU" dirty="0" smtClean="0"/>
              <a:t>В случает если адрес места жительства ребенка совпадает с адресом места жительства заявителя, то необходимо сделать об этом отметку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25515" y="1117914"/>
            <a:ext cx="2931269" cy="21163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32451" y="2930385"/>
            <a:ext cx="3186128" cy="1537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675445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7587" y="2384081"/>
            <a:ext cx="4270074" cy="209581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52223" y="1342838"/>
            <a:ext cx="3975653" cy="2082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007929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375443"/>
            <a:ext cx="3525690" cy="23743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20000"/>
          </a:bodyPr>
          <a:lstStyle/>
          <a:p>
            <a:pPr marL="268288" indent="0" algn="l"/>
            <a:r>
              <a:rPr lang="ru-RU" altLang="ru-RU" dirty="0" smtClean="0"/>
              <a:t>В случает если было указано, что фамилии у ребенка и заявителя разные, необходимо указать причину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48396" y="1268083"/>
            <a:ext cx="3561788" cy="2985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282932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70115" y="1483019"/>
            <a:ext cx="3347870" cy="23513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85000" lnSpcReduction="20000"/>
          </a:bodyPr>
          <a:lstStyle/>
          <a:p>
            <a:pPr marL="268288" indent="0" algn="l"/>
            <a:r>
              <a:rPr lang="ru-RU" altLang="ru-RU" dirty="0" smtClean="0"/>
              <a:t>В случае установления отцовства над ребенком, необходимо указать реквизиты документа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1270" y="1392740"/>
            <a:ext cx="3903946" cy="29663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5252403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646159" y="1242205"/>
            <a:ext cx="4201886" cy="152687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47500" lnSpcReduction="200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заключения брака, то необходимо указать где зарегистрирован брак.</a:t>
            </a:r>
          </a:p>
          <a:p>
            <a:pPr marL="268288" indent="0" algn="l"/>
            <a:r>
              <a:rPr lang="ru-RU" altLang="ru-RU" dirty="0" smtClean="0"/>
              <a:t>В случае регистрации брака на территории иностранного государства, необходимо указать реквизиты документа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48045" y="1831790"/>
            <a:ext cx="3840439" cy="18471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8302" y="2678241"/>
            <a:ext cx="3146567" cy="22866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2429371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0" y="1068081"/>
            <a:ext cx="3596128" cy="312740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62500" lnSpcReduction="200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расторжения брака, то необходимо указать где расторгнут брак.</a:t>
            </a:r>
          </a:p>
          <a:p>
            <a:pPr marL="268288" indent="0" algn="l"/>
            <a:r>
              <a:rPr lang="ru-RU" altLang="ru-RU" dirty="0" smtClean="0"/>
              <a:t>В случае расторжения брака на территории иностранного государства, необходимо указать реквизиты свидетельства и загрузить документ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60507" y="1048758"/>
            <a:ext cx="2951619" cy="140571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46585" y="1669485"/>
            <a:ext cx="2497415" cy="1832728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057305" y="2524377"/>
            <a:ext cx="2339669" cy="23486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37586647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13070" y="1029662"/>
            <a:ext cx="8623896" cy="14138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/>
          </a:bodyPr>
          <a:lstStyle/>
          <a:p>
            <a:pPr marL="268288" indent="0" algn="l"/>
            <a:r>
              <a:rPr lang="ru-RU" altLang="ru-RU" dirty="0" smtClean="0"/>
              <a:t>Если у ребенка и заявителя </a:t>
            </a:r>
            <a:r>
              <a:rPr lang="ru-RU" altLang="ru-RU" dirty="0"/>
              <a:t>разные фамилии</a:t>
            </a:r>
            <a:r>
              <a:rPr lang="ru-RU" altLang="ru-RU" dirty="0" smtClean="0"/>
              <a:t> по причине изменения, то необходимо выбрать кто изменил фамилию и указать реквизиты документа</a:t>
            </a:r>
          </a:p>
          <a:p>
            <a:pPr marL="268288" indent="0"/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367843"/>
            <a:ext cx="3470544" cy="191863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14053" y="2290829"/>
            <a:ext cx="2779142" cy="200833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945071" y="2522527"/>
            <a:ext cx="2884814" cy="21579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9622656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65629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290017" y="753035"/>
            <a:ext cx="8623896" cy="1110488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indent="0" algn="ctr"/>
            <a:r>
              <a:rPr lang="ru-RU" altLang="ru-RU" dirty="0" smtClean="0"/>
              <a:t>В связи с использованием региональной системы, при выборе категории, к которой относится ребенок, необходимо в поле поиска указать значение «УО Кировградского ГО»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28037" y="1937637"/>
            <a:ext cx="3402796" cy="1764737"/>
          </a:xfrm>
          <a:prstGeom prst="rect">
            <a:avLst/>
          </a:prstGeom>
        </p:spPr>
      </p:pic>
      <p:pic>
        <p:nvPicPr>
          <p:cNvPr id="8" name="Рисунок 7" descr="3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40726" y="1690488"/>
            <a:ext cx="2896881" cy="32119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295115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7" name="Google Shape;103;p15"/>
          <p:cNvSpPr txBox="1">
            <a:spLocks noGrp="1"/>
          </p:cNvSpPr>
          <p:nvPr>
            <p:ph type="subTitle" idx="1"/>
          </p:nvPr>
        </p:nvSpPr>
        <p:spPr>
          <a:xfrm>
            <a:off x="313070" y="1175657"/>
            <a:ext cx="8623896" cy="104133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268288" algn="ctr"/>
            <a:r>
              <a:rPr lang="ru-RU" altLang="ru-RU" dirty="0" smtClean="0"/>
              <a:t>Для выбора организации отдыха и оздоровления, необходимо в поле поиска ввести «УО Кировградского ГО» и название организации, выбрать из списка организацию и смену</a:t>
            </a:r>
            <a:endParaRPr lang="ru-RU" altLang="ru-RU" sz="700" b="1" dirty="0">
              <a:solidFill>
                <a:schemeClr val="tx1"/>
              </a:solidFill>
            </a:endParaRPr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/>
          </a:p>
        </p:txBody>
      </p:sp>
      <p:pic>
        <p:nvPicPr>
          <p:cNvPr id="6" name="Рисунок 5" descr="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4335" y="2104021"/>
            <a:ext cx="5744377" cy="2333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8074089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6424" y="1375862"/>
            <a:ext cx="8659772" cy="769500"/>
          </a:xfrm>
        </p:spPr>
        <p:txBody>
          <a:bodyPr>
            <a:normAutofit fontScale="70000" lnSpcReduction="20000"/>
          </a:bodyPr>
          <a:lstStyle/>
          <a:p>
            <a:pPr indent="-7938" algn="ctr"/>
            <a:r>
              <a:rPr lang="ru-RU" dirty="0" smtClean="0"/>
              <a:t>В случае необходимости в предоставлении оригиналов документов, в личный кабинет заявителя поступит уведомление 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892434" y="2143012"/>
            <a:ext cx="3756624" cy="26068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3066715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82968" y="1367235"/>
            <a:ext cx="7730511" cy="769500"/>
          </a:xfrm>
        </p:spPr>
        <p:txBody>
          <a:bodyPr>
            <a:normAutofit fontScale="92500" lnSpcReduction="20000"/>
          </a:bodyPr>
          <a:lstStyle/>
          <a:p>
            <a:pPr indent="-7938" algn="l"/>
            <a:r>
              <a:rPr lang="ru-RU" dirty="0" smtClean="0"/>
              <a:t>Выбор способа получения результата предоставления услуги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40387" y="2095080"/>
            <a:ext cx="5469776" cy="271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345042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5"/>
          <p:cNvSpPr txBox="1">
            <a:spLocks noGrp="1"/>
          </p:cNvSpPr>
          <p:nvPr>
            <p:ph type="ctrTitle"/>
          </p:nvPr>
        </p:nvSpPr>
        <p:spPr>
          <a:xfrm>
            <a:off x="1439231" y="196638"/>
            <a:ext cx="6425985" cy="921276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algn="ctr"/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Подача заявления через ЕПГУ при наличии подтверждённой учетной записи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958681" y="1164215"/>
            <a:ext cx="8659772" cy="769500"/>
          </a:xfrm>
        </p:spPr>
        <p:txBody>
          <a:bodyPr>
            <a:normAutofit fontScale="92500" lnSpcReduction="20000"/>
          </a:bodyPr>
          <a:lstStyle/>
          <a:p>
            <a:pPr indent="-7938" algn="l"/>
            <a:r>
              <a:rPr lang="ru-RU" dirty="0" smtClean="0"/>
              <a:t>Выбор способа и места получения результата предоставления услуги</a:t>
            </a:r>
            <a:endParaRPr lang="ru-RU" dirty="0"/>
          </a:p>
        </p:txBody>
      </p:sp>
      <p:sp>
        <p:nvSpPr>
          <p:cNvPr id="104" name="Google Shape;104;p15"/>
          <p:cNvSpPr txBox="1">
            <a:spLocks noGrp="1"/>
          </p:cNvSpPr>
          <p:nvPr>
            <p:ph type="sldNum" sz="quarter" idx="12"/>
          </p:nvPr>
        </p:nvSpPr>
        <p:spPr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70000" lnSpcReduction="20000"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27</a:t>
            </a:fld>
            <a:endParaRPr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9902" y="2030054"/>
            <a:ext cx="4376492" cy="2168583"/>
          </a:xfrm>
          <a:prstGeom prst="rect">
            <a:avLst/>
          </a:prstGeom>
        </p:spPr>
      </p:pic>
      <p:pic>
        <p:nvPicPr>
          <p:cNvPr id="7" name="Рисунок 6" descr="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0719" y="1880993"/>
            <a:ext cx="3396343" cy="3151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5191285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11050</TotalTime>
  <Words>732</Words>
  <Application>Microsoft Office PowerPoint</Application>
  <PresentationFormat>Экран (16:9)</PresentationFormat>
  <Paragraphs>86</Paragraphs>
  <Slides>27</Slides>
  <Notes>27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5" baseType="lpstr">
      <vt:lpstr>Arial</vt:lpstr>
      <vt:lpstr>Lucida Sans Unicode</vt:lpstr>
      <vt:lpstr>Montserrat</vt:lpstr>
      <vt:lpstr>Times New Roman</vt:lpstr>
      <vt:lpstr>Wingdings 3</vt:lpstr>
      <vt:lpstr>Verdana</vt:lpstr>
      <vt:lpstr>Wingdings 2</vt:lpstr>
      <vt:lpstr>Открытая</vt:lpstr>
      <vt:lpstr>            Предоставление муниципальной услуги  «Предоставление путевок в организации отдыха детей и их оздоровления в учебное время (за исключением детей-сирот и детей, оставшихся без попечения родителей, детей, находящихся в трудной жизненной ситуации)»  с использованием федеральной портальной формы на Едином портале государственных и муниципальных услуг (функций) </vt:lpstr>
      <vt:lpstr>Если нет регистрации на ЕПГУ  (нет учетной записи)</vt:lpstr>
      <vt:lpstr>Как получить услугу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  <vt:lpstr>Подача заявления через ЕПГУ при наличии подтверждённой учетной записи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Подача заявлений о предоставлении услуги «Зачисление в образовательное учреждение» с использованием Единого портала государственных и муниципальных услуг</dc:title>
  <dc:creator>Обухова Кристина Викторовна</dc:creator>
  <cp:lastModifiedBy>User</cp:lastModifiedBy>
  <cp:revision>134</cp:revision>
  <dcterms:modified xsi:type="dcterms:W3CDTF">2025-08-21T01:47:26Z</dcterms:modified>
</cp:coreProperties>
</file>